
<file path=[Content_Types].xml><?xml version="1.0" encoding="utf-8"?>
<Types xmlns="http://schemas.openxmlformats.org/package/2006/content-types">
  <Default Extension="xml" ContentType="application/xml"/>
  <Default Extension="mpeg" ContentType="video/unknown"/>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sldIdLst>
    <p:sldId id="257" r:id="rId2"/>
    <p:sldId id="507" r:id="rId3"/>
    <p:sldId id="508" r:id="rId4"/>
    <p:sldId id="499" r:id="rId5"/>
    <p:sldId id="501" r:id="rId6"/>
    <p:sldId id="476" r:id="rId7"/>
    <p:sldId id="500" r:id="rId8"/>
    <p:sldId id="378" r:id="rId9"/>
    <p:sldId id="373" r:id="rId10"/>
    <p:sldId id="396" r:id="rId11"/>
    <p:sldId id="485" r:id="rId12"/>
    <p:sldId id="486" r:id="rId13"/>
    <p:sldId id="446" r:id="rId14"/>
    <p:sldId id="447" r:id="rId15"/>
    <p:sldId id="367" r:id="rId16"/>
    <p:sldId id="448" r:id="rId17"/>
    <p:sldId id="449" r:id="rId18"/>
    <p:sldId id="450" r:id="rId19"/>
    <p:sldId id="451" r:id="rId20"/>
    <p:sldId id="514" r:id="rId21"/>
    <p:sldId id="455" r:id="rId22"/>
    <p:sldId id="456" r:id="rId23"/>
    <p:sldId id="457" r:id="rId24"/>
    <p:sldId id="458" r:id="rId25"/>
    <p:sldId id="460" r:id="rId26"/>
    <p:sldId id="462" r:id="rId27"/>
    <p:sldId id="372" r:id="rId28"/>
    <p:sldId id="415" r:id="rId29"/>
    <p:sldId id="416" r:id="rId30"/>
    <p:sldId id="417" r:id="rId31"/>
    <p:sldId id="428" r:id="rId32"/>
    <p:sldId id="473" r:id="rId33"/>
    <p:sldId id="435" r:id="rId34"/>
    <p:sldId id="436" r:id="rId35"/>
    <p:sldId id="470" r:id="rId36"/>
    <p:sldId id="471" r:id="rId37"/>
    <p:sldId id="437" r:id="rId38"/>
    <p:sldId id="441" r:id="rId39"/>
    <p:sldId id="478" r:id="rId40"/>
    <p:sldId id="487" r:id="rId41"/>
    <p:sldId id="463" r:id="rId42"/>
    <p:sldId id="464" r:id="rId43"/>
    <p:sldId id="465" r:id="rId44"/>
    <p:sldId id="511" r:id="rId45"/>
    <p:sldId id="509" r:id="rId46"/>
    <p:sldId id="322" r:id="rId47"/>
    <p:sldId id="325" r:id="rId48"/>
    <p:sldId id="358" r:id="rId49"/>
    <p:sldId id="518" r:id="rId50"/>
    <p:sldId id="360" r:id="rId51"/>
    <p:sldId id="328" r:id="rId52"/>
    <p:sldId id="329" r:id="rId53"/>
    <p:sldId id="330" r:id="rId54"/>
    <p:sldId id="331" r:id="rId55"/>
    <p:sldId id="332" r:id="rId56"/>
    <p:sldId id="333" r:id="rId57"/>
    <p:sldId id="334" r:id="rId58"/>
    <p:sldId id="336" r:id="rId59"/>
    <p:sldId id="337" r:id="rId60"/>
    <p:sldId id="338" r:id="rId61"/>
    <p:sldId id="340" r:id="rId62"/>
    <p:sldId id="503" r:id="rId63"/>
    <p:sldId id="516" r:id="rId64"/>
    <p:sldId id="339" r:id="rId65"/>
    <p:sldId id="519" r:id="rId66"/>
    <p:sldId id="342" r:id="rId67"/>
    <p:sldId id="343" r:id="rId68"/>
    <p:sldId id="344" r:id="rId69"/>
    <p:sldId id="345" r:id="rId70"/>
    <p:sldId id="513" r:id="rId71"/>
    <p:sldId id="390" r:id="rId72"/>
    <p:sldId id="391" r:id="rId73"/>
    <p:sldId id="393" r:id="rId74"/>
    <p:sldId id="515" r:id="rId75"/>
    <p:sldId id="494" r:id="rId76"/>
    <p:sldId id="512" r:id="rId77"/>
    <p:sldId id="472" r:id="rId78"/>
    <p:sldId id="496" r:id="rId79"/>
    <p:sldId id="481" r:id="rId80"/>
    <p:sldId id="491" r:id="rId81"/>
    <p:sldId id="313" r:id="rId82"/>
    <p:sldId id="315" r:id="rId83"/>
    <p:sldId id="316" r:id="rId84"/>
    <p:sldId id="517" r:id="rId85"/>
    <p:sldId id="505" r:id="rId86"/>
    <p:sldId id="504" r:id="rId87"/>
    <p:sldId id="502" r:id="rId88"/>
    <p:sldId id="495" r:id="rId89"/>
    <p:sldId id="492" r:id="rId90"/>
    <p:sldId id="484" r:id="rId91"/>
    <p:sldId id="489" r:id="rId92"/>
    <p:sldId id="490" r:id="rId93"/>
    <p:sldId id="510"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1"/>
    <p:restoredTop sz="80556"/>
  </p:normalViewPr>
  <p:slideViewPr>
    <p:cSldViewPr snapToGrid="0" snapToObjects="1">
      <p:cViewPr>
        <p:scale>
          <a:sx n="97" d="100"/>
          <a:sy n="97" d="100"/>
        </p:scale>
        <p:origin x="960" y="-112"/>
      </p:cViewPr>
      <p:guideLst/>
    </p:cSldViewPr>
  </p:slideViewPr>
  <p:outlineViewPr>
    <p:cViewPr>
      <p:scale>
        <a:sx n="33" d="100"/>
        <a:sy n="33" d="100"/>
      </p:scale>
      <p:origin x="0" y="-166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A6AAA-F415-E645-ACCD-F19BA0568DA1}" type="datetimeFigureOut">
              <a:rPr lang="en-US" smtClean="0"/>
              <a:t>4/2/17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23F6E-C6CB-C24C-B6B2-0D5C3CD26DDE}" type="slidenum">
              <a:rPr lang="en-US" smtClean="0"/>
              <a:t>‹#›</a:t>
            </a:fld>
            <a:endParaRPr lang="en-US"/>
          </a:p>
        </p:txBody>
      </p:sp>
    </p:spTree>
    <p:extLst>
      <p:ext uri="{BB962C8B-B14F-4D97-AF65-F5344CB8AC3E}">
        <p14:creationId xmlns:p14="http://schemas.microsoft.com/office/powerpoint/2010/main" val="184829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chart/3780/tv-screen-size/" TargetMode="External"/><Relationship Id="rId4" Type="http://schemas.openxmlformats.org/officeDocument/2006/relationships/hyperlink" Target="http://drpeering.net/white-papers/Internet-Transit-Pricing-Historical-And-Projected.php" TargetMode="External"/><Relationship Id="rId5" Type="http://schemas.openxmlformats.org/officeDocument/2006/relationships/hyperlink" Target="http://blog.dshr.org/2016/05/talk-at-seagate.html"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 practice talk about my research, as a practice talk for defense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title is </a:t>
            </a:r>
            <a:r>
              <a:rPr lang="mr-IN"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2">
                    <a:lumMod val="75000"/>
                  </a:schemeClr>
                </a:solidFill>
              </a:rPr>
              <a:t>	TODO: label the line with. The formula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actual beacon deployment in the department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accent1"/>
                </a:solidFill>
              </a:rPr>
              <a:t>	TODO: page 18 formula approximate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a slide for adding noise</a:t>
            </a:r>
          </a:p>
          <a:p>
            <a:r>
              <a:rPr lang="en-US" sz="1200" kern="1200" dirty="0" smtClean="0">
                <a:solidFill>
                  <a:schemeClr val="tx1"/>
                </a:solidFill>
                <a:effectLst/>
                <a:latin typeface="+mn-lt"/>
                <a:ea typeface="+mn-ea"/>
                <a:cs typeface="+mn-cs"/>
              </a:rPr>
              <a:t>	TODO:</a:t>
            </a:r>
            <a:r>
              <a:rPr lang="en-US" sz="1200" kern="1200" baseline="0" dirty="0" smtClean="0">
                <a:solidFill>
                  <a:schemeClr val="tx1"/>
                </a:solidFill>
                <a:effectLst/>
                <a:latin typeface="+mn-lt"/>
                <a:ea typeface="+mn-ea"/>
                <a:cs typeface="+mn-cs"/>
              </a:rPr>
              <a:t> explain the evaluation: how these things are linked</a:t>
            </a:r>
          </a:p>
          <a:p>
            <a:r>
              <a:rPr lang="en-US" sz="1200" kern="1200" baseline="0" dirty="0" smtClean="0">
                <a:solidFill>
                  <a:schemeClr val="tx1"/>
                </a:solidFill>
                <a:effectLst/>
                <a:latin typeface="+mn-lt"/>
                <a:ea typeface="+mn-ea"/>
                <a:cs typeface="+mn-cs"/>
              </a:rPr>
              <a:t>	TODO: page 60, why </a:t>
            </a:r>
            <a:r>
              <a:rPr lang="en-US" sz="1200" kern="1200" baseline="0" dirty="0" err="1" smtClean="0">
                <a:solidFill>
                  <a:schemeClr val="tx1"/>
                </a:solidFill>
                <a:effectLst/>
                <a:latin typeface="+mn-lt"/>
                <a:ea typeface="+mn-ea"/>
                <a:cs typeface="+mn-cs"/>
              </a:rPr>
              <a:t>huffman</a:t>
            </a:r>
            <a:r>
              <a:rPr lang="en-US" sz="1200" kern="1200" baseline="0" dirty="0" smtClean="0">
                <a:solidFill>
                  <a:schemeClr val="tx1"/>
                </a:solidFill>
                <a:effectLst/>
                <a:latin typeface="+mn-lt"/>
                <a:ea typeface="+mn-ea"/>
                <a:cs typeface="+mn-cs"/>
              </a:rPr>
              <a:t> coding is H?</a:t>
            </a:r>
          </a:p>
          <a:p>
            <a:r>
              <a:rPr lang="en-US" sz="1200" kern="1200" baseline="0" dirty="0" smtClean="0">
                <a:solidFill>
                  <a:schemeClr val="tx1"/>
                </a:solidFill>
                <a:effectLst/>
                <a:latin typeface="+mn-lt"/>
                <a:ea typeface="+mn-ea"/>
                <a:cs typeface="+mn-cs"/>
              </a:rPr>
              <a:t>	TODO: maybe a slide talk about adding synthesized noise into video</a:t>
            </a:r>
          </a:p>
          <a:p>
            <a:r>
              <a:rPr lang="en-US" sz="1200" kern="1200" baseline="0" dirty="0" smtClean="0">
                <a:solidFill>
                  <a:schemeClr val="tx1"/>
                </a:solidFill>
                <a:effectLst/>
                <a:latin typeface="+mn-lt"/>
                <a:ea typeface="+mn-ea"/>
                <a:cs typeface="+mn-cs"/>
              </a:rPr>
              <a:t>	TODO: page 43 may add the benchmark plot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TODO: more formula about localization can be added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	TODO: page 39, talk a little more about how it relates to microscopy </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21 add original video</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page 71 formula explain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TODO: "paper on this" before every project</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details about H.264: how it handles the region of interest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Xxx</a:t>
            </a:r>
            <a:r>
              <a:rPr lang="en-US" baseline="0" dirty="0" smtClean="0"/>
              <a:t> read the nature paper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Xxx read the microscopy paper</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3"/>
              </a:rPr>
              <a:t>https://www.statista.com/chart/3780/tv-screen-size/</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http://drpeering.net/white-papers/Internet-Transit-Pricing-Historical-And-Projected.php</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a:rPr>
              <a:t>http://blog.dshr.org/2016/05/talk-at-seagate.html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blog.dshr.org</a:t>
            </a:r>
            <a:r>
              <a:rPr lang="en-US" sz="1200" kern="1200" dirty="0" smtClean="0">
                <a:solidFill>
                  <a:schemeClr val="tx1"/>
                </a:solidFill>
                <a:effectLst/>
                <a:latin typeface="+mn-lt"/>
                <a:ea typeface="+mn-ea"/>
                <a:cs typeface="+mn-cs"/>
              </a:rPr>
              <a:t>/2014/03/the-half-empty-</a:t>
            </a:r>
            <a:r>
              <a:rPr lang="en-US" sz="1200" kern="1200" dirty="0" err="1" smtClean="0">
                <a:solidFill>
                  <a:schemeClr val="tx1"/>
                </a:solidFill>
                <a:effectLst/>
                <a:latin typeface="+mn-lt"/>
                <a:ea typeface="+mn-ea"/>
                <a:cs typeface="+mn-cs"/>
              </a:rPr>
              <a:t>archive.html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=6269460&amp;url=http%3A%2F%2Fieeexplore.ieee.org%2Fxpls%2Fabs_all.jsp%3Farnumber%3D6269460</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dl.acm.org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citation.cfm?id</a:t>
            </a:r>
            <a:r>
              <a:rPr lang="en-US" sz="1200" kern="1200" dirty="0" smtClean="0">
                <a:solidFill>
                  <a:schemeClr val="tx1"/>
                </a:solidFill>
                <a:effectLst/>
                <a:latin typeface="+mn-lt"/>
                <a:ea typeface="+mn-ea"/>
                <a:cs typeface="+mn-cs"/>
              </a:rPr>
              <a:t>=290814</a:t>
            </a: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login.jsp?tp</a:t>
            </a:r>
            <a:r>
              <a:rPr lang="en-US" sz="1200" kern="1200" dirty="0" smtClean="0">
                <a:solidFill>
                  <a:schemeClr val="tx1"/>
                </a:solidFill>
                <a:effectLst/>
                <a:latin typeface="+mn-lt"/>
                <a:ea typeface="+mn-ea"/>
                <a:cs typeface="+mn-cs"/>
              </a:rPr>
              <a:t>=&amp;</a:t>
            </a:r>
            <a:r>
              <a:rPr lang="en-US" sz="1200" kern="1200" dirty="0" err="1" smtClean="0">
                <a:solidFill>
                  <a:schemeClr val="tx1"/>
                </a:solidFill>
                <a:effectLst/>
                <a:latin typeface="+mn-lt"/>
                <a:ea typeface="+mn-ea"/>
                <a:cs typeface="+mn-cs"/>
              </a:rPr>
              <a:t>arnumber</a:t>
            </a:r>
            <a:r>
              <a:rPr lang="en-US" sz="1200" kern="1200" dirty="0" smtClean="0">
                <a:solidFill>
                  <a:schemeClr val="tx1"/>
                </a:solidFill>
                <a:effectLst/>
                <a:latin typeface="+mn-lt"/>
                <a:ea typeface="+mn-ea"/>
                <a:cs typeface="+mn-cs"/>
              </a:rPr>
              <a:t>=4387595&amp;url=http%3A%2F%2Fieeexplore.ieee.org%2Fxpls%2Fabs_all.jsp%3Farnumber%3D4387595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a:t>
            </a:fld>
            <a:endParaRPr lang="en-US"/>
          </a:p>
        </p:txBody>
      </p:sp>
    </p:spTree>
    <p:extLst>
      <p:ext uri="{BB962C8B-B14F-4D97-AF65-F5344CB8AC3E}">
        <p14:creationId xmlns:p14="http://schemas.microsoft.com/office/powerpoint/2010/main" val="9017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my thesis statement 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a:t>
            </a:r>
            <a:r>
              <a:rPr lang="en-US" baseline="0" dirty="0" smtClean="0"/>
              <a:t> looked into the systems I worked on and find out the type of system where new compression works better is when why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10</a:t>
            </a:fld>
            <a:endParaRPr lang="en-US"/>
          </a:p>
        </p:txBody>
      </p:sp>
    </p:spTree>
    <p:extLst>
      <p:ext uri="{BB962C8B-B14F-4D97-AF65-F5344CB8AC3E}">
        <p14:creationId xmlns:p14="http://schemas.microsoft.com/office/powerpoint/2010/main" val="20537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Today’s talk</a:t>
            </a:r>
            <a:r>
              <a:rPr lang="en-US" baseline="0" dirty="0" smtClean="0"/>
              <a:t> includes two aspects of my research, the compression on microscopy videos, and the multimedia data compression for Bluetooth low energy beacons, this slide shows the hardware and some sample data for both systems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11</a:t>
            </a:fld>
            <a:endParaRPr lang="en-US"/>
          </a:p>
        </p:txBody>
      </p:sp>
    </p:spTree>
    <p:extLst>
      <p:ext uri="{BB962C8B-B14F-4D97-AF65-F5344CB8AC3E}">
        <p14:creationId xmlns:p14="http://schemas.microsoft.com/office/powerpoint/2010/main" val="190265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will first talk about microscopy video compression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12</a:t>
            </a:fld>
            <a:endParaRPr lang="en-US"/>
          </a:p>
        </p:txBody>
      </p:sp>
    </p:spTree>
    <p:extLst>
      <p:ext uri="{BB962C8B-B14F-4D97-AF65-F5344CB8AC3E}">
        <p14:creationId xmlns:p14="http://schemas.microsoft.com/office/powerpoint/2010/main" val="81042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Mordern</a:t>
            </a:r>
            <a:r>
              <a:rPr lang="en-US" baseline="0" dirty="0" smtClean="0"/>
              <a:t> </a:t>
            </a:r>
            <a:r>
              <a:rPr lang="en-US" dirty="0" smtClean="0"/>
              <a:t>Microscopy</a:t>
            </a:r>
            <a:r>
              <a:rPr lang="en-US" baseline="0" dirty="0" smtClean="0"/>
              <a:t> systems with multiple channels that can generate multiple high resolution videos in short time</a:t>
            </a:r>
          </a:p>
          <a:p>
            <a:r>
              <a:rPr lang="en-US" baseline="0" dirty="0" smtClean="0"/>
              <a:t>The system shown in the right is a 12 channel microscope in. the physics department, can generate 1TB video in a hour</a:t>
            </a:r>
          </a:p>
          <a:p>
            <a:endParaRPr lang="en-US" baseline="0" dirty="0" smtClean="0"/>
          </a:p>
          <a:p>
            <a:r>
              <a:rPr lang="en-US" baseline="0" dirty="0" smtClean="0"/>
              <a:t>The problem in the system is </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13</a:t>
            </a:fld>
            <a:endParaRPr lang="en-US"/>
          </a:p>
        </p:txBody>
      </p:sp>
    </p:spTree>
    <p:extLst>
      <p:ext uri="{BB962C8B-B14F-4D97-AF65-F5344CB8AC3E}">
        <p14:creationId xmlns:p14="http://schemas.microsoft.com/office/powerpoint/2010/main" val="114913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a:t>
            </a:r>
            <a:r>
              <a:rPr lang="en-US" baseline="0" dirty="0" smtClean="0"/>
              <a:t> sample video,</a:t>
            </a:r>
          </a:p>
          <a:p>
            <a:r>
              <a:rPr lang="en-US" baseline="0" dirty="0" smtClean="0"/>
              <a:t>The constraint on the video compression is that,</a:t>
            </a:r>
          </a:p>
          <a:p>
            <a:endParaRPr lang="en-US" baseline="0" dirty="0" smtClean="0"/>
          </a:p>
          <a:p>
            <a:r>
              <a:rPr lang="en-US" baseline="0" dirty="0" smtClean="0"/>
              <a:t>Standard ... cannot be used as when it is set to lossless mode, the compression ratio is not high enough for the system</a:t>
            </a:r>
          </a:p>
        </p:txBody>
      </p:sp>
      <p:sp>
        <p:nvSpPr>
          <p:cNvPr id="4" name="Slide Number Placeholder 3"/>
          <p:cNvSpPr>
            <a:spLocks noGrp="1"/>
          </p:cNvSpPr>
          <p:nvPr>
            <p:ph type="sldNum" sz="quarter" idx="10"/>
          </p:nvPr>
        </p:nvSpPr>
        <p:spPr/>
        <p:txBody>
          <a:bodyPr/>
          <a:lstStyle/>
          <a:p>
            <a:fld id="{298ACAEF-C929-1F4E-AD0D-AB476BE3B239}" type="slidenum">
              <a:rPr lang="en-US" smtClean="0"/>
              <a:t>14</a:t>
            </a:fld>
            <a:endParaRPr lang="en-US"/>
          </a:p>
        </p:txBody>
      </p:sp>
    </p:spTree>
    <p:extLst>
      <p:ext uri="{BB962C8B-B14F-4D97-AF65-F5344CB8AC3E}">
        <p14:creationId xmlns:p14="http://schemas.microsoft.com/office/powerpoint/2010/main" val="18899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 the related</a:t>
            </a:r>
            <a:r>
              <a:rPr lang="en-US" baseline="0" dirty="0" smtClean="0"/>
              <a:t> work, and our method can achieve far more better compression than existing approaches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15</a:t>
            </a:fld>
            <a:endParaRPr lang="en-US"/>
          </a:p>
        </p:txBody>
      </p:sp>
    </p:spTree>
    <p:extLst>
      <p:ext uri="{BB962C8B-B14F-4D97-AF65-F5344CB8AC3E}">
        <p14:creationId xmlns:p14="http://schemas.microsoft.com/office/powerpoint/2010/main" val="32987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a:t>
            </a:r>
            <a:r>
              <a:rPr lang="en-US" baseline="0" dirty="0" smtClean="0"/>
              <a:t> is </a:t>
            </a:r>
            <a:r>
              <a:rPr lang="mr-IN" baseline="0" dirty="0" smtClean="0"/>
              <a:t>…</a:t>
            </a:r>
            <a:r>
              <a:rPr lang="en-US" baseline="0" dirty="0" smtClean="0"/>
              <a:t> </a:t>
            </a:r>
            <a:endParaRPr lang="en-US" dirty="0" smtClean="0"/>
          </a:p>
          <a:p>
            <a:r>
              <a:rPr lang="en-US" dirty="0" smtClean="0"/>
              <a:t>Generate a new video by</a:t>
            </a:r>
            <a:r>
              <a:rPr lang="en-US" baseline="0" dirty="0" smtClean="0"/>
              <a:t> replacing every background pixel by its average value over time, </a:t>
            </a:r>
          </a:p>
          <a:p>
            <a:r>
              <a:rPr lang="en-US" baseline="0" dirty="0" smtClean="0"/>
              <a:t>Compress the new video using standard lossless techniques</a:t>
            </a:r>
          </a:p>
          <a:p>
            <a:r>
              <a:rPr lang="en-US" baseline="0" dirty="0" smtClean="0"/>
              <a:t>Since many of the pixels are constant over time in the  new video, it will be easier to compress</a:t>
            </a:r>
          </a:p>
          <a:p>
            <a:r>
              <a:rPr lang="en-US" baseline="0" dirty="0" smtClean="0"/>
              <a:t>The question left is How to tell a pixel F/B?</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16</a:t>
            </a:fld>
            <a:endParaRPr lang="en-US"/>
          </a:p>
        </p:txBody>
      </p:sp>
    </p:spTree>
    <p:extLst>
      <p:ext uri="{BB962C8B-B14F-4D97-AF65-F5344CB8AC3E}">
        <p14:creationId xmlns:p14="http://schemas.microsoft.com/office/powerpoint/2010/main" val="210162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identify</a:t>
            </a:r>
            <a:r>
              <a:rPr lang="en-US" baseline="0" dirty="0" smtClean="0"/>
              <a:t> foreground,</a:t>
            </a:r>
          </a:p>
          <a:p>
            <a:r>
              <a:rPr lang="en-US" dirty="0" smtClean="0"/>
              <a:t>We can</a:t>
            </a:r>
            <a:r>
              <a:rPr lang="en-US" baseline="0" dirty="0" smtClean="0"/>
              <a:t> make use these two properties in a microscopy video</a:t>
            </a:r>
          </a:p>
          <a:p>
            <a:r>
              <a:rPr lang="en-US" baseline="0" dirty="0" err="1" smtClean="0"/>
              <a:t>Foregorund</a:t>
            </a:r>
            <a:r>
              <a:rPr lang="en-US" baseline="0" dirty="0" smtClean="0"/>
              <a:t> pixel is after the convolution</a:t>
            </a:r>
          </a:p>
          <a:p>
            <a:r>
              <a:rPr lang="en-US" baseline="0" dirty="0" smtClean="0"/>
              <a:t>-&gt; </a:t>
            </a:r>
          </a:p>
          <a:p>
            <a:endParaRPr lang="en-US" baseline="0" dirty="0" smtClean="0"/>
          </a:p>
          <a:p>
            <a:r>
              <a:rPr lang="en-US" baseline="0" dirty="0" smtClean="0"/>
              <a:t>Background </a:t>
            </a:r>
            <a:r>
              <a:rPr lang="en-US" baseline="0" dirty="0" smtClean="0"/>
              <a:t>only contains noise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17</a:t>
            </a:fld>
            <a:endParaRPr lang="en-US"/>
          </a:p>
        </p:txBody>
      </p:sp>
    </p:spTree>
    <p:extLst>
      <p:ext uri="{BB962C8B-B14F-4D97-AF65-F5344CB8AC3E}">
        <p14:creationId xmlns:p14="http://schemas.microsoft.com/office/powerpoint/2010/main" val="6641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correlation for segmentation </a:t>
            </a:r>
          </a:p>
          <a:p>
            <a:endParaRPr lang="en-US" baseline="0" dirty="0" smtClean="0"/>
          </a:p>
          <a:p>
            <a:r>
              <a:rPr lang="en-US" dirty="0" smtClean="0"/>
              <a:t>compute the correlation score of </a:t>
            </a:r>
            <a:r>
              <a:rPr lang="en-US" dirty="0" err="1" smtClean="0"/>
              <a:t>everypixel</a:t>
            </a:r>
            <a:r>
              <a:rPr lang="en-US" dirty="0" smtClean="0"/>
              <a:t> and</a:t>
            </a:r>
            <a:r>
              <a:rPr lang="en-US" baseline="0" dirty="0" smtClean="0"/>
              <a:t> its adjacent pixels over time</a:t>
            </a:r>
            <a:endParaRPr lang="en-US" dirty="0" smtClean="0"/>
          </a:p>
          <a:p>
            <a:r>
              <a:rPr lang="en-US" dirty="0" smtClean="0"/>
              <a:t>We take the</a:t>
            </a:r>
            <a:r>
              <a:rPr lang="en-US" baseline="0" dirty="0" smtClean="0"/>
              <a:t> </a:t>
            </a:r>
            <a:r>
              <a:rPr lang="en-US" baseline="0" dirty="0" err="1" smtClean="0"/>
              <a:t>mangnitude</a:t>
            </a:r>
            <a:r>
              <a:rPr lang="en-US" baseline="0" dirty="0" smtClean="0"/>
              <a:t> of the eight </a:t>
            </a:r>
            <a:r>
              <a:rPr lang="en-US" baseline="0" dirty="0" err="1" smtClean="0"/>
              <a:t>correltaion</a:t>
            </a:r>
            <a:r>
              <a:rPr lang="en-US" baseline="0" dirty="0" smtClean="0"/>
              <a:t> values, </a:t>
            </a:r>
          </a:p>
          <a:p>
            <a:r>
              <a:rPr lang="en-US" baseline="0" dirty="0" smtClean="0"/>
              <a:t>And use the largest one as the score assigned to the center pixel</a:t>
            </a:r>
          </a:p>
          <a:p>
            <a:r>
              <a:rPr lang="en-US" baseline="0" dirty="0" smtClean="0"/>
              <a:t>Higher score will suggest that it is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18</a:t>
            </a:fld>
            <a:endParaRPr lang="en-US"/>
          </a:p>
        </p:txBody>
      </p:sp>
    </p:spTree>
    <p:extLst>
      <p:ext uri="{BB962C8B-B14F-4D97-AF65-F5344CB8AC3E}">
        <p14:creationId xmlns:p14="http://schemas.microsoft.com/office/powerpoint/2010/main" val="192036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do some thresholding on the scores to generate a binary map with the white region indicating the foregrounds</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19</a:t>
            </a:fld>
            <a:endParaRPr lang="en-US"/>
          </a:p>
        </p:txBody>
      </p:sp>
    </p:spTree>
    <p:extLst>
      <p:ext uri="{BB962C8B-B14F-4D97-AF65-F5344CB8AC3E}">
        <p14:creationId xmlns:p14="http://schemas.microsoft.com/office/powerpoint/2010/main" val="159290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resarch</a:t>
            </a:r>
            <a:r>
              <a:rPr lang="en-US" baseline="0" dirty="0" smtClean="0"/>
              <a:t> is about extreme compression on a variety types of data in systems with special hardware including binary and color </a:t>
            </a:r>
            <a:r>
              <a:rPr lang="en-US" baseline="0" dirty="0" err="1" smtClean="0"/>
              <a:t>iamges</a:t>
            </a:r>
            <a:r>
              <a:rPr lang="en-US" baseline="0" dirty="0" smtClean="0"/>
              <a:t>, videos and 3D object motion data</a:t>
            </a:r>
            <a:endParaRPr lang="en-US" dirty="0" smtClean="0"/>
          </a:p>
          <a:p>
            <a:endParaRPr lang="en-US" dirty="0" smtClean="0"/>
          </a:p>
          <a:p>
            <a:r>
              <a:rPr lang="en-US" dirty="0" smtClean="0"/>
              <a:t>http</a:t>
            </a:r>
            <a:r>
              <a:rPr lang="en-US" dirty="0" smtClean="0"/>
              <a:t>://</a:t>
            </a:r>
            <a:r>
              <a:rPr lang="en-US" dirty="0" err="1" smtClean="0"/>
              <a:t>www.cruzine.com</a:t>
            </a:r>
            <a:r>
              <a:rPr lang="en-US" dirty="0" smtClean="0"/>
              <a:t>/2011/01/31/animated-gifs/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a:t>
            </a:fld>
            <a:endParaRPr lang="en-US"/>
          </a:p>
        </p:txBody>
      </p:sp>
    </p:spTree>
    <p:extLst>
      <p:ext uri="{BB962C8B-B14F-4D97-AF65-F5344CB8AC3E}">
        <p14:creationId xmlns:p14="http://schemas.microsoft.com/office/powerpoint/2010/main" val="1021268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better</a:t>
            </a:r>
            <a:r>
              <a:rPr lang="en-US" baseline="0" dirty="0" smtClean="0"/>
              <a:t> shows the original video</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20</a:t>
            </a:fld>
            <a:endParaRPr lang="en-US"/>
          </a:p>
        </p:txBody>
      </p:sp>
    </p:spTree>
    <p:extLst>
      <p:ext uri="{BB962C8B-B14F-4D97-AF65-F5344CB8AC3E}">
        <p14:creationId xmlns:p14="http://schemas.microsoft.com/office/powerpoint/2010/main" val="181709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Tends</a:t>
            </a:r>
            <a:r>
              <a:rPr lang="en-US" baseline="0" dirty="0" smtClean="0"/>
              <a:t> to be noisy, we add a refinement stage to clean it up</a:t>
            </a:r>
          </a:p>
          <a:p>
            <a:r>
              <a:rPr lang="en-US" baseline="0" dirty="0" smtClean="0"/>
              <a:t>The reasoning behind that is that  </a:t>
            </a:r>
          </a:p>
          <a:p>
            <a:r>
              <a:rPr lang="en-US" baseline="0" dirty="0" smtClean="0"/>
              <a:t>Because we know the existing of point spread function is larger than 2 pixels</a:t>
            </a:r>
          </a:p>
          <a:p>
            <a:r>
              <a:rPr lang="en-US" baseline="0" dirty="0" smtClean="0"/>
              <a:t>and the noise is independent between neighboring pixels</a:t>
            </a:r>
          </a:p>
          <a:p>
            <a:endParaRPr lang="en-US" dirty="0" smtClean="0"/>
          </a:p>
          <a:p>
            <a:r>
              <a:rPr lang="en-US" dirty="0" smtClean="0"/>
              <a:t>Which means that,</a:t>
            </a:r>
            <a:r>
              <a:rPr lang="en-US" baseline="0" dirty="0" smtClean="0"/>
              <a:t> in the binary map, the small while islands of one or two pixels should not be </a:t>
            </a:r>
            <a:r>
              <a:rPr lang="en-US" baseline="0" dirty="0" err="1" smtClean="0"/>
              <a:t>foregound</a:t>
            </a:r>
            <a:r>
              <a:rPr lang="en-US" baseline="0" dirty="0" smtClean="0"/>
              <a:t> and they should be removed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21</a:t>
            </a:fld>
            <a:endParaRPr lang="en-US"/>
          </a:p>
        </p:txBody>
      </p:sp>
    </p:spTree>
    <p:extLst>
      <p:ext uri="{BB962C8B-B14F-4D97-AF65-F5344CB8AC3E}">
        <p14:creationId xmlns:p14="http://schemas.microsoft.com/office/powerpoint/2010/main" val="54388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would like to include some background, for application purpose.</a:t>
            </a:r>
            <a:endParaRPr lang="en-US" dirty="0" smtClean="0"/>
          </a:p>
          <a:p>
            <a:r>
              <a:rPr lang="en-US" dirty="0" smtClean="0"/>
              <a:t>In doing</a:t>
            </a:r>
            <a:r>
              <a:rPr lang="en-US" baseline="0" dirty="0" smtClean="0"/>
              <a:t> analysis on the object movement, we use the software video spot tracker</a:t>
            </a:r>
            <a:endParaRPr lang="en-US" dirty="0" smtClean="0"/>
          </a:p>
          <a:p>
            <a:r>
              <a:rPr lang="en-US" dirty="0" smtClean="0"/>
              <a:t>The software</a:t>
            </a:r>
            <a:r>
              <a:rPr lang="en-US" baseline="0" dirty="0" smtClean="0"/>
              <a:t> tracks the object by placing a tracker centered at the object</a:t>
            </a:r>
          </a:p>
          <a:p>
            <a:r>
              <a:rPr lang="en-US" baseline="0" dirty="0" smtClean="0"/>
              <a:t>The tracking analysis does not only take the foreground pixels into account, also some background pixels inside the tracker</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22</a:t>
            </a:fld>
            <a:endParaRPr lang="en-US"/>
          </a:p>
        </p:txBody>
      </p:sp>
    </p:spTree>
    <p:extLst>
      <p:ext uri="{BB962C8B-B14F-4D97-AF65-F5344CB8AC3E}">
        <p14:creationId xmlns:p14="http://schemas.microsoft.com/office/powerpoint/2010/main" val="142161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binary map, we want to remove the small white regions, we use a erosion operation with operator size 3x3 pixels, which removes the white islands smaller than t3x3 pixels</a:t>
            </a:r>
          </a:p>
          <a:p>
            <a:r>
              <a:rPr lang="en-US" dirty="0" smtClean="0"/>
              <a:t>After</a:t>
            </a:r>
            <a:r>
              <a:rPr lang="en-US" baseline="0" dirty="0" smtClean="0"/>
              <a:t> the erosion, we dilate the result using a dilation operator with the size fit the tracker size, which will expand the foreground regions, then all the pixels that the video spot tracker uses in analysis will be losslessly compressed</a:t>
            </a:r>
            <a:endParaRPr lang="en-US" dirty="0" smtClean="0"/>
          </a:p>
        </p:txBody>
      </p:sp>
      <p:sp>
        <p:nvSpPr>
          <p:cNvPr id="4" name="Slide Number Placeholder 3"/>
          <p:cNvSpPr>
            <a:spLocks noGrp="1"/>
          </p:cNvSpPr>
          <p:nvPr>
            <p:ph type="sldNum" sz="quarter" idx="10"/>
          </p:nvPr>
        </p:nvSpPr>
        <p:spPr/>
        <p:txBody>
          <a:bodyPr/>
          <a:lstStyle/>
          <a:p>
            <a:fld id="{298ACAEF-C929-1F4E-AD0D-AB476BE3B239}" type="slidenum">
              <a:rPr lang="en-US" smtClean="0"/>
              <a:t>23</a:t>
            </a:fld>
            <a:endParaRPr lang="en-US"/>
          </a:p>
        </p:txBody>
      </p:sp>
    </p:spTree>
    <p:extLst>
      <p:ext uri="{BB962C8B-B14F-4D97-AF65-F5344CB8AC3E}">
        <p14:creationId xmlns:p14="http://schemas.microsoft.com/office/powerpoint/2010/main" val="78951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shows the overall approach of the compression technique</a:t>
            </a:r>
            <a:endParaRPr lang="en-US" dirty="0" smtClean="0"/>
          </a:p>
          <a:p>
            <a:r>
              <a:rPr lang="en-US" dirty="0" smtClean="0"/>
              <a:t>Having the</a:t>
            </a:r>
            <a:r>
              <a:rPr lang="en-US" baseline="0" dirty="0" smtClean="0"/>
              <a:t> binary map, we refine it, we use the refined binary map to generate a new video which has background pixels replaced by their averages over time</a:t>
            </a:r>
          </a:p>
          <a:p>
            <a:r>
              <a:rPr lang="en-US" baseline="0" dirty="0" smtClean="0"/>
              <a:t>This video will be better compressed than the original video, we can also run the analysis to the check if it has the same result as the original video</a:t>
            </a:r>
          </a:p>
          <a:p>
            <a:r>
              <a:rPr lang="en-US" baseline="0" dirty="0" smtClean="0"/>
              <a:t>The video data bit length can be formulated as the required bit length for the foreground pixels and a small term for encoding the background.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24</a:t>
            </a:fld>
            <a:endParaRPr lang="en-US"/>
          </a:p>
        </p:txBody>
      </p:sp>
    </p:spTree>
    <p:extLst>
      <p:ext uri="{BB962C8B-B14F-4D97-AF65-F5344CB8AC3E}">
        <p14:creationId xmlns:p14="http://schemas.microsoft.com/office/powerpoint/2010/main" val="99687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a:t>
            </a:r>
            <a:r>
              <a:rPr lang="en-US" baseline="0" dirty="0" smtClean="0"/>
              <a:t> my method, I used four videos, contains different number of beads and different lighting conditions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25</a:t>
            </a:fld>
            <a:endParaRPr lang="en-US"/>
          </a:p>
        </p:txBody>
      </p:sp>
    </p:spTree>
    <p:extLst>
      <p:ext uri="{BB962C8B-B14F-4D97-AF65-F5344CB8AC3E}">
        <p14:creationId xmlns:p14="http://schemas.microsoft.com/office/powerpoint/2010/main" val="15540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a:t>
            </a:r>
            <a:r>
              <a:rPr lang="en-US" baseline="0" dirty="0" smtClean="0"/>
              <a:t> plot can come earlier</a:t>
            </a:r>
            <a:endParaRPr lang="en-US" dirty="0" smtClean="0"/>
          </a:p>
          <a:p>
            <a:r>
              <a:rPr lang="en-US" dirty="0" smtClean="0"/>
              <a:t>Horizontal</a:t>
            </a:r>
            <a:r>
              <a:rPr lang="en-US" baseline="0" dirty="0" smtClean="0"/>
              <a:t> </a:t>
            </a:r>
            <a:r>
              <a:rPr lang="en-US" baseline="0" dirty="0" smtClean="0"/>
              <a:t>axis: different threshold for segmentation used , Vertical axis, Horizontal lines, Dotted line</a:t>
            </a:r>
          </a:p>
          <a:p>
            <a:r>
              <a:rPr lang="en-US" baseline="0" dirty="0" smtClean="0"/>
              <a:t>solid… means with this threshold, the compression has no impact on analysis</a:t>
            </a:r>
            <a:endParaRPr lang="en-US" dirty="0" smtClean="0"/>
          </a:p>
          <a:p>
            <a:r>
              <a:rPr lang="en-US" dirty="0" smtClean="0"/>
              <a:t>Lines in the same</a:t>
            </a:r>
            <a:r>
              <a:rPr lang="en-US" baseline="0" dirty="0" smtClean="0"/>
              <a:t> color means they are using the same video</a:t>
            </a:r>
          </a:p>
          <a:p>
            <a:endParaRPr lang="en-US" dirty="0" smtClean="0"/>
          </a:p>
          <a:p>
            <a:r>
              <a:rPr lang="en-US" dirty="0" smtClean="0"/>
              <a:t>In</a:t>
            </a:r>
            <a:r>
              <a:rPr lang="en-US" baseline="0" dirty="0" smtClean="0"/>
              <a:t> all four cases, our method always outperforms standard method, </a:t>
            </a:r>
          </a:p>
          <a:p>
            <a:r>
              <a:rPr lang="en-US" baseline="0" dirty="0" smtClean="0"/>
              <a:t>Arrow: more than 100x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26</a:t>
            </a:fld>
            <a:endParaRPr lang="en-US"/>
          </a:p>
        </p:txBody>
      </p:sp>
    </p:spTree>
    <p:extLst>
      <p:ext uri="{BB962C8B-B14F-4D97-AF65-F5344CB8AC3E}">
        <p14:creationId xmlns:p14="http://schemas.microsoft.com/office/powerpoint/2010/main" val="38052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a:t>
            </a:r>
            <a:r>
              <a:rPr lang="en-US" baseline="0" dirty="0" smtClean="0"/>
              <a:t> table version of the same experiment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27</a:t>
            </a:fld>
            <a:endParaRPr lang="en-US"/>
          </a:p>
        </p:txBody>
      </p:sp>
    </p:spTree>
    <p:extLst>
      <p:ext uri="{BB962C8B-B14F-4D97-AF65-F5344CB8AC3E}">
        <p14:creationId xmlns:p14="http://schemas.microsoft.com/office/powerpoint/2010/main" val="174489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we</a:t>
            </a:r>
            <a:r>
              <a:rPr lang="en-US" baseline="0" dirty="0" smtClean="0"/>
              <a:t> have videos that... </a:t>
            </a:r>
            <a:endParaRPr lang="en-US" dirty="0" smtClean="0"/>
          </a:p>
          <a:p>
            <a:r>
              <a:rPr lang="en-US" dirty="0" smtClean="0"/>
              <a:t>We have to label</a:t>
            </a:r>
            <a:r>
              <a:rPr lang="en-US" baseline="0" dirty="0" smtClean="0"/>
              <a:t> a pixel as foreground if is on the trajectory of the object movement, in total most of the pixels are marked as foreground</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28</a:t>
            </a:fld>
            <a:endParaRPr lang="en-US"/>
          </a:p>
        </p:txBody>
      </p:sp>
    </p:spTree>
    <p:extLst>
      <p:ext uri="{BB962C8B-B14F-4D97-AF65-F5344CB8AC3E}">
        <p14:creationId xmlns:p14="http://schemas.microsoft.com/office/powerpoint/2010/main" val="118456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method works more</a:t>
            </a:r>
            <a:r>
              <a:rPr lang="en-US" baseline="0" dirty="0" smtClean="0"/>
              <a:t> efficiently on this type of video</a:t>
            </a:r>
            <a:endParaRPr lang="en-US" dirty="0" smtClean="0"/>
          </a:p>
          <a:p>
            <a:r>
              <a:rPr lang="en-US" dirty="0" smtClean="0"/>
              <a:t>We do the correlation analysis based</a:t>
            </a:r>
            <a:r>
              <a:rPr lang="en-US" baseline="0" dirty="0" smtClean="0"/>
              <a:t> on the frames in the windows </a:t>
            </a:r>
          </a:p>
          <a:p>
            <a:r>
              <a:rPr lang="en-US" baseline="0" dirty="0" smtClean="0"/>
              <a:t>and store the frames based on the binary map generated in this analysis in the window</a:t>
            </a:r>
          </a:p>
          <a:p>
            <a:r>
              <a:rPr lang="en-US" baseline="0" dirty="0" smtClean="0"/>
              <a:t>when the foreground objects stay static, we don</a:t>
            </a:r>
            <a:r>
              <a:rPr lang="fr-FR" baseline="0" dirty="0" smtClean="0"/>
              <a:t>’</a:t>
            </a:r>
            <a:r>
              <a:rPr lang="en-US" baseline="0" dirty="0" smtClean="0"/>
              <a:t>t have many pixels marked as </a:t>
            </a:r>
            <a:r>
              <a:rPr lang="en-US" baseline="0" dirty="0" err="1" smtClean="0"/>
              <a:t>foregound</a:t>
            </a:r>
            <a:r>
              <a:rPr lang="en-US" baseline="0" dirty="0" smtClean="0"/>
              <a:t>, </a:t>
            </a:r>
          </a:p>
          <a:p>
            <a:r>
              <a:rPr lang="en-US" baseline="0" dirty="0" smtClean="0"/>
              <a:t>Gives us a chance to better compress the video</a:t>
            </a:r>
          </a:p>
          <a:p>
            <a:r>
              <a:rPr lang="en-US" baseline="0" dirty="0" smtClean="0"/>
              <a:t>Question is size</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29</a:t>
            </a:fld>
            <a:endParaRPr lang="en-US"/>
          </a:p>
        </p:txBody>
      </p:sp>
    </p:spTree>
    <p:extLst>
      <p:ext uri="{BB962C8B-B14F-4D97-AF65-F5344CB8AC3E}">
        <p14:creationId xmlns:p14="http://schemas.microsoft.com/office/powerpoint/2010/main" val="1302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Involves</a:t>
            </a:r>
            <a:r>
              <a:rPr lang="en-US" baseline="0" dirty="0" smtClean="0"/>
              <a:t> </a:t>
            </a:r>
            <a:r>
              <a:rPr lang="en-US" baseline="0" dirty="0" err="1" smtClean="0"/>
              <a:t>spetial</a:t>
            </a:r>
            <a:r>
              <a:rPr lang="en-US" baseline="0" dirty="0" smtClean="0"/>
              <a:t> hardware including BLE beacons</a:t>
            </a:r>
          </a:p>
          <a:p>
            <a:endParaRPr lang="en-US" baseline="0" dirty="0" smtClean="0"/>
          </a:p>
          <a:p>
            <a:r>
              <a:rPr lang="en-US" baseline="0" dirty="0" smtClean="0"/>
              <a:t>A BLE beacon (shown </a:t>
            </a:r>
            <a:r>
              <a:rPr lang="en-US" baseline="0" dirty="0" err="1" smtClean="0"/>
              <a:t>uppler</a:t>
            </a:r>
            <a:r>
              <a:rPr lang="en-US" baseline="0" dirty="0" smtClean="0"/>
              <a:t> right) is a battery powered hardware broadcasting small packet of data to nearby mobile devices,</a:t>
            </a:r>
          </a:p>
          <a:p>
            <a:r>
              <a:rPr lang="en-US" baseline="0" dirty="0" smtClean="0"/>
              <a:t>usually it is an URL, as a content location info, and the mobile devices get the actual </a:t>
            </a:r>
            <a:r>
              <a:rPr lang="en-US" baseline="0" dirty="0" err="1" smtClean="0"/>
              <a:t>contnet</a:t>
            </a:r>
            <a:r>
              <a:rPr lang="en-US" baseline="0" dirty="0" smtClean="0"/>
              <a:t> from internet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a:t>
            </a:fld>
            <a:endParaRPr lang="en-US"/>
          </a:p>
        </p:txBody>
      </p:sp>
    </p:spTree>
    <p:extLst>
      <p:ext uri="{BB962C8B-B14F-4D97-AF65-F5344CB8AC3E}">
        <p14:creationId xmlns:p14="http://schemas.microsoft.com/office/powerpoint/2010/main" val="154452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table</a:t>
            </a:r>
            <a:endParaRPr lang="en-US" dirty="0" smtClean="0"/>
          </a:p>
          <a:p>
            <a:r>
              <a:rPr lang="en-US" dirty="0" smtClean="0"/>
              <a:t>You can expect</a:t>
            </a:r>
            <a:r>
              <a:rPr lang="en-US" baseline="0" dirty="0" smtClean="0"/>
              <a:t> the smaller window size is better than the larger one, </a:t>
            </a:r>
          </a:p>
          <a:p>
            <a:r>
              <a:rPr lang="en-US" baseline="0" dirty="0" smtClean="0"/>
              <a:t>But the too small window size will make the background pixel average value keeps changing, this will make the result video to be harder to compress</a:t>
            </a:r>
          </a:p>
          <a:p>
            <a:r>
              <a:rPr lang="en-US" baseline="0" dirty="0" smtClean="0"/>
              <a:t>Experiment shows that 10 frames window size gives the best compression result</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30</a:t>
            </a:fld>
            <a:endParaRPr lang="en-US"/>
          </a:p>
        </p:txBody>
      </p:sp>
    </p:spTree>
    <p:extLst>
      <p:ext uri="{BB962C8B-B14F-4D97-AF65-F5344CB8AC3E}">
        <p14:creationId xmlns:p14="http://schemas.microsoft.com/office/powerpoint/2010/main" val="2096458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the is still space for improvement, </a:t>
            </a:r>
          </a:p>
          <a:p>
            <a:r>
              <a:rPr lang="en-US" baseline="0" dirty="0" smtClean="0"/>
              <a:t>[read]</a:t>
            </a:r>
          </a:p>
          <a:p>
            <a:r>
              <a:rPr lang="en-US" baseline="0" dirty="0" smtClean="0"/>
              <a:t>which leads to another type of compression method called analysis aware compression</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31</a:t>
            </a:fld>
            <a:endParaRPr lang="en-US"/>
          </a:p>
        </p:txBody>
      </p:sp>
    </p:spTree>
    <p:extLst>
      <p:ext uri="{BB962C8B-B14F-4D97-AF65-F5344CB8AC3E}">
        <p14:creationId xmlns:p14="http://schemas.microsoft.com/office/powerpoint/2010/main" val="15612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this argument, </a:t>
            </a:r>
          </a:p>
          <a:p>
            <a:r>
              <a:rPr lang="en-US" baseline="0" dirty="0" smtClean="0"/>
              <a:t>Firstly consider the analysis is about analyze object motion in the video</a:t>
            </a:r>
          </a:p>
          <a:p>
            <a:r>
              <a:rPr lang="en-US" baseline="0" dirty="0" smtClean="0"/>
              <a:t>If statistically these two sets of result come from the same distribution, then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32</a:t>
            </a:fld>
            <a:endParaRPr lang="en-US"/>
          </a:p>
        </p:txBody>
      </p:sp>
    </p:spTree>
    <p:extLst>
      <p:ext uri="{BB962C8B-B14F-4D97-AF65-F5344CB8AC3E}">
        <p14:creationId xmlns:p14="http://schemas.microsoft.com/office/powerpoint/2010/main" val="92374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testing</a:t>
            </a:r>
            <a:r>
              <a:rPr lang="en-US" baseline="0" dirty="0" smtClean="0"/>
              <a:t> if two set of samples come from the same distribution, we uses two methods, KS test, and KL divergence</a:t>
            </a:r>
          </a:p>
          <a:p>
            <a:r>
              <a:rPr lang="en-US" baseline="0" dirty="0" smtClean="0"/>
              <a:t>KS test </a:t>
            </a:r>
            <a:r>
              <a:rPr lang="en-US" baseline="0" dirty="0" err="1" smtClean="0"/>
              <a:t>measrues</a:t>
            </a:r>
            <a:r>
              <a:rPr lang="en-US" baseline="0" dirty="0" smtClean="0"/>
              <a:t> the </a:t>
            </a:r>
            <a:r>
              <a:rPr lang="en-US" baseline="0" dirty="0" err="1" smtClean="0"/>
              <a:t>suprmium</a:t>
            </a:r>
            <a:r>
              <a:rPr lang="en-US" baseline="0" dirty="0" smtClean="0"/>
              <a:t> on </a:t>
            </a:r>
            <a:r>
              <a:rPr lang="en-US" baseline="0" dirty="0" err="1" smtClean="0"/>
              <a:t>differnces</a:t>
            </a:r>
            <a:r>
              <a:rPr lang="en-US" baseline="0" dirty="0" smtClean="0"/>
              <a:t> two </a:t>
            </a:r>
            <a:r>
              <a:rPr lang="en-US" baseline="0" dirty="0" err="1" smtClean="0"/>
              <a:t>emprircal</a:t>
            </a:r>
            <a:r>
              <a:rPr lang="en-US" baseline="0" dirty="0" smtClean="0"/>
              <a:t> distributions </a:t>
            </a:r>
            <a:r>
              <a:rPr lang="en-US" baseline="0" dirty="0" err="1" smtClean="0"/>
              <a:t>functiosn</a:t>
            </a:r>
            <a:r>
              <a:rPr lang="en-US" baseline="0" dirty="0" smtClean="0"/>
              <a:t> for two set of </a:t>
            </a:r>
            <a:r>
              <a:rPr lang="en-US" baseline="0" dirty="0" err="1" smtClean="0"/>
              <a:t>sampels</a:t>
            </a:r>
            <a:r>
              <a:rPr lang="en-US" baseline="0" dirty="0" smtClean="0"/>
              <a:t>, two set of samples are considered from two distributions when </a:t>
            </a:r>
            <a:r>
              <a:rPr lang="en-US" baseline="0" dirty="0" err="1" smtClean="0"/>
              <a:t>Dnn</a:t>
            </a:r>
            <a:r>
              <a:rPr lang="en-US" baseline="0" dirty="0" smtClean="0"/>
              <a:t> &gt; c(a) \</a:t>
            </a:r>
            <a:r>
              <a:rPr lang="en-US" baseline="0" dirty="0" err="1" smtClean="0"/>
              <a:t>sqrt</a:t>
            </a:r>
            <a:r>
              <a:rPr lang="en-US" baseline="0" dirty="0" smtClean="0"/>
              <a:t>(</a:t>
            </a:r>
            <a:r>
              <a:rPr lang="en-US" baseline="0" dirty="0" err="1" smtClean="0"/>
              <a:t>n+n</a:t>
            </a:r>
            <a:r>
              <a:rPr lang="en-US" baseline="0" dirty="0" smtClean="0"/>
              <a:t>’)/</a:t>
            </a:r>
            <a:r>
              <a:rPr lang="en-US" baseline="0" dirty="0" err="1" smtClean="0"/>
              <a:t>nn</a:t>
            </a:r>
            <a:r>
              <a:rPr lang="en-US" baseline="0" dirty="0" smtClean="0"/>
              <a:t>’</a:t>
            </a:r>
          </a:p>
          <a:p>
            <a:endParaRPr lang="en-US" baseline="0" dirty="0" smtClean="0"/>
          </a:p>
          <a:p>
            <a:r>
              <a:rPr lang="en-US" baseline="0" dirty="0" smtClean="0"/>
              <a:t>KL divergence </a:t>
            </a:r>
            <a:r>
              <a:rPr lang="en-US" baseline="0" dirty="0" smtClean="0"/>
              <a:t>tells the amount of information lost when Q is used to approximate P.</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33</a:t>
            </a:fld>
            <a:endParaRPr lang="en-US"/>
          </a:p>
        </p:txBody>
      </p:sp>
    </p:spTree>
    <p:extLst>
      <p:ext uri="{BB962C8B-B14F-4D97-AF65-F5344CB8AC3E}">
        <p14:creationId xmlns:p14="http://schemas.microsoft.com/office/powerpoint/2010/main" val="785960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bit length for the compressed video is formulated the same as the one for the previous technique. </a:t>
            </a:r>
          </a:p>
          <a:p>
            <a:r>
              <a:rPr lang="en-US" baseline="0" dirty="0" smtClean="0"/>
              <a:t>The difference in the pipeline is that, we add synthesized noise into the compressed video.</a:t>
            </a:r>
          </a:p>
          <a:p>
            <a:r>
              <a:rPr lang="en-US" baseline="0" dirty="0" smtClean="0"/>
              <a:t>we finally send the analysis result into a set of statistical </a:t>
            </a:r>
            <a:r>
              <a:rPr lang="en-US" baseline="0" dirty="0" smtClean="0"/>
              <a:t>tests</a:t>
            </a:r>
          </a:p>
          <a:p>
            <a:endParaRPr lang="en-US" baseline="0" dirty="0" smtClean="0"/>
          </a:p>
          <a:p>
            <a:endParaRPr lang="en-US" baseline="0" dirty="0" smtClean="0"/>
          </a:p>
          <a:p>
            <a:r>
              <a:rPr lang="en-US" baseline="0" dirty="0" smtClean="0"/>
              <a:t>We did experiments on synthetic video and real video, in synthetic video,  we know the true object positions, and we generate noisy video based on that</a:t>
            </a:r>
          </a:p>
        </p:txBody>
      </p:sp>
      <p:sp>
        <p:nvSpPr>
          <p:cNvPr id="4" name="Slide Number Placeholder 3"/>
          <p:cNvSpPr>
            <a:spLocks noGrp="1"/>
          </p:cNvSpPr>
          <p:nvPr>
            <p:ph type="sldNum" sz="quarter" idx="10"/>
          </p:nvPr>
        </p:nvSpPr>
        <p:spPr/>
        <p:txBody>
          <a:bodyPr/>
          <a:lstStyle/>
          <a:p>
            <a:fld id="{44023F6E-C6CB-C24C-B6B2-0D5C3CD26DDE}" type="slidenum">
              <a:rPr lang="en-US" smtClean="0"/>
              <a:t>34</a:t>
            </a:fld>
            <a:endParaRPr lang="en-US"/>
          </a:p>
        </p:txBody>
      </p:sp>
    </p:spTree>
    <p:extLst>
      <p:ext uri="{BB962C8B-B14F-4D97-AF65-F5344CB8AC3E}">
        <p14:creationId xmlns:p14="http://schemas.microsoft.com/office/powerpoint/2010/main" val="118443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 video, we don’t know the true object </a:t>
            </a:r>
            <a:r>
              <a:rPr lang="en-US" baseline="0" dirty="0" smtClean="0"/>
              <a:t>positions, so we divide an input noisy video into multiple segments to generate a population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35</a:t>
            </a:fld>
            <a:endParaRPr lang="en-US"/>
          </a:p>
        </p:txBody>
      </p:sp>
    </p:spTree>
    <p:extLst>
      <p:ext uri="{BB962C8B-B14F-4D97-AF65-F5344CB8AC3E}">
        <p14:creationId xmlns:p14="http://schemas.microsoft.com/office/powerpoint/2010/main" val="15363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implemented two versions of Analysis-aware compression,</a:t>
            </a:r>
            <a:r>
              <a:rPr lang="en-US" baseline="0" dirty="0" smtClean="0"/>
              <a:t> one reduces the video information by </a:t>
            </a:r>
            <a:r>
              <a:rPr lang="en-US" baseline="0" dirty="0" err="1" smtClean="0"/>
              <a:t>avaraging</a:t>
            </a:r>
            <a:r>
              <a:rPr lang="en-US" baseline="0" dirty="0" smtClean="0"/>
              <a:t> background pixels, second change H.264 codec to assign background low </a:t>
            </a:r>
            <a:r>
              <a:rPr lang="en-US" baseline="0" dirty="0" err="1" smtClean="0"/>
              <a:t>qulaity</a:t>
            </a:r>
            <a:r>
              <a:rPr lang="en-US" baseline="0" dirty="0" smtClean="0"/>
              <a:t> values. The </a:t>
            </a:r>
            <a:r>
              <a:rPr lang="en-US" baseline="0" dirty="0" err="1" smtClean="0"/>
              <a:t>expeirment</a:t>
            </a:r>
            <a:r>
              <a:rPr lang="en-US" baseline="0" dirty="0" smtClean="0"/>
              <a:t> also compares the result with and without adding synthesized noise as post-processing </a:t>
            </a:r>
          </a:p>
          <a:p>
            <a:endParaRPr lang="en-US" baseline="0" dirty="0" smtClean="0"/>
          </a:p>
          <a:p>
            <a:r>
              <a:rPr lang="en-US" baseline="0" dirty="0" smtClean="0"/>
              <a:t>Horizontal axis is ...</a:t>
            </a:r>
          </a:p>
          <a:p>
            <a:r>
              <a:rPr lang="en-US" baseline="0" dirty="0" smtClean="0"/>
              <a:t>vertical axis 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36</a:t>
            </a:fld>
            <a:endParaRPr lang="en-US"/>
          </a:p>
        </p:txBody>
      </p:sp>
    </p:spTree>
    <p:extLst>
      <p:ext uri="{BB962C8B-B14F-4D97-AF65-F5344CB8AC3E}">
        <p14:creationId xmlns:p14="http://schemas.microsoft.com/office/powerpoint/2010/main" val="295565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real video, H264 also works in</a:t>
            </a:r>
            <a:r>
              <a:rPr lang="en-US" baseline="0" dirty="0" smtClean="0"/>
              <a:t> the most of time, but from the right plot, we can see for small compression ratio, we get better result on our method</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37</a:t>
            </a:fld>
            <a:endParaRPr lang="en-US"/>
          </a:p>
        </p:txBody>
      </p:sp>
    </p:spTree>
    <p:extLst>
      <p:ext uri="{BB962C8B-B14F-4D97-AF65-F5344CB8AC3E}">
        <p14:creationId xmlns:p14="http://schemas.microsoft.com/office/powerpoint/2010/main" val="174200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38</a:t>
            </a:fld>
            <a:endParaRPr lang="en-US"/>
          </a:p>
        </p:txBody>
      </p:sp>
    </p:spTree>
    <p:extLst>
      <p:ext uri="{BB962C8B-B14F-4D97-AF65-F5344CB8AC3E}">
        <p14:creationId xmlns:p14="http://schemas.microsoft.com/office/powerpoint/2010/main" val="1378033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contribution</a:t>
            </a:r>
            <a:r>
              <a:rPr lang="en-US" baseline="0" dirty="0" smtClean="0"/>
              <a:t> of this work includes </a:t>
            </a:r>
          </a:p>
          <a:p>
            <a:r>
              <a:rPr lang="en-US" baseline="0" dirty="0" smtClean="0"/>
              <a:t>The invented segmentation method can be generalized to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39</a:t>
            </a:fld>
            <a:endParaRPr lang="en-US"/>
          </a:p>
        </p:txBody>
      </p:sp>
    </p:spTree>
    <p:extLst>
      <p:ext uri="{BB962C8B-B14F-4D97-AF65-F5344CB8AC3E}">
        <p14:creationId xmlns:p14="http://schemas.microsoft.com/office/powerpoint/2010/main" val="56739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t>
            </a:r>
            <a:r>
              <a:rPr lang="en-US" baseline="0" dirty="0" smtClean="0"/>
              <a:t>is meaningful to consider the problem because </a:t>
            </a:r>
            <a:r>
              <a:rPr lang="mr-IN" baseline="0" dirty="0" smtClean="0"/>
              <a:t>…</a:t>
            </a:r>
            <a:endParaRPr lang="en-US" baseline="0" dirty="0" smtClean="0"/>
          </a:p>
          <a:p>
            <a:r>
              <a:rPr lang="en-US" baseline="0" dirty="0" smtClean="0"/>
              <a:t>a person doing hiking can put custom graphical navigation</a:t>
            </a:r>
          </a:p>
          <a:p>
            <a:r>
              <a:rPr lang="en-US" baseline="0" dirty="0" smtClean="0"/>
              <a:t>info</a:t>
            </a:r>
          </a:p>
          <a:p>
            <a:r>
              <a:rPr lang="en-US" baseline="0" dirty="0" smtClean="0"/>
              <a:t>a beacon attached to camera can work as long lifetime </a:t>
            </a:r>
            <a:r>
              <a:rPr lang="en-US" baseline="0" dirty="0" err="1" smtClean="0"/>
              <a:t>survelliance</a:t>
            </a:r>
            <a:r>
              <a:rPr lang="en-US" baseline="0" dirty="0" smtClean="0"/>
              <a:t> broadcasting system without human intervention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a:t>
            </a:fld>
            <a:endParaRPr lang="en-US"/>
          </a:p>
        </p:txBody>
      </p:sp>
    </p:spTree>
    <p:extLst>
      <p:ext uri="{BB962C8B-B14F-4D97-AF65-F5344CB8AC3E}">
        <p14:creationId xmlns:p14="http://schemas.microsoft.com/office/powerpoint/2010/main" val="810290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40</a:t>
            </a:fld>
            <a:endParaRPr lang="en-US"/>
          </a:p>
        </p:txBody>
      </p:sp>
    </p:spTree>
    <p:extLst>
      <p:ext uri="{BB962C8B-B14F-4D97-AF65-F5344CB8AC3E}">
        <p14:creationId xmlns:p14="http://schemas.microsoft.com/office/powerpoint/2010/main" val="125386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First</a:t>
            </a:r>
            <a:r>
              <a:rPr lang="en-US" baseline="0" dirty="0" smtClean="0"/>
              <a:t>ly briefly go over what is a BLE beacon </a:t>
            </a:r>
          </a:p>
          <a:p>
            <a:r>
              <a:rPr lang="en-US" baseline="0" dirty="0" smtClean="0"/>
              <a:t>Devices </a:t>
            </a:r>
            <a:r>
              <a:rPr lang="en-US" baseline="0" dirty="0" err="1" smtClean="0"/>
              <a:t>broadast</a:t>
            </a:r>
            <a:r>
              <a:rPr lang="en-US" baseline="0" dirty="0" smtClean="0"/>
              <a:t> data using Bluetooth low energy protocol </a:t>
            </a:r>
          </a:p>
          <a:p>
            <a:r>
              <a:rPr lang="en-US" baseline="0" dirty="0" smtClean="0"/>
              <a:t>Upper level protocol build upon it</a:t>
            </a:r>
          </a:p>
        </p:txBody>
      </p:sp>
      <p:sp>
        <p:nvSpPr>
          <p:cNvPr id="4" name="Slide Number Placeholder 3"/>
          <p:cNvSpPr>
            <a:spLocks noGrp="1"/>
          </p:cNvSpPr>
          <p:nvPr>
            <p:ph type="sldNum" sz="quarter" idx="10"/>
          </p:nvPr>
        </p:nvSpPr>
        <p:spPr/>
        <p:txBody>
          <a:bodyPr/>
          <a:lstStyle/>
          <a:p>
            <a:fld id="{121B04FF-11E3-914A-9A55-9CDDD6D6008A}" type="slidenum">
              <a:rPr lang="en-US" smtClean="0"/>
              <a:t>41</a:t>
            </a:fld>
            <a:endParaRPr lang="en-US"/>
          </a:p>
        </p:txBody>
      </p:sp>
    </p:spTree>
    <p:extLst>
      <p:ext uri="{BB962C8B-B14F-4D97-AF65-F5344CB8AC3E}">
        <p14:creationId xmlns:p14="http://schemas.microsoft.com/office/powerpoint/2010/main" val="1187739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Shows typical use case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System briefly knows where you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technology enables applications in several domains including </a:t>
            </a:r>
            <a:r>
              <a:rPr lang="is-IS" baseline="0" dirty="0" smtClean="0"/>
              <a:t>….</a:t>
            </a:r>
            <a:endParaRPr lang="en-US" dirty="0" smtClean="0"/>
          </a:p>
          <a:p>
            <a:r>
              <a:rPr lang="en-US" dirty="0" smtClean="0"/>
              <a:t>-</a:t>
            </a:r>
            <a:r>
              <a:rPr lang="en-US" dirty="0" err="1" smtClean="0"/>
              <a:t>serie</a:t>
            </a:r>
            <a:r>
              <a:rPr lang="en-US" dirty="0" smtClean="0"/>
              <a:t> of Use</a:t>
            </a:r>
            <a:r>
              <a:rPr lang="en-US" baseline="0" dirty="0" smtClean="0"/>
              <a:t> cases: </a:t>
            </a:r>
          </a:p>
          <a:p>
            <a:r>
              <a:rPr lang="en-US" dirty="0" smtClean="0"/>
              <a:t>Customer can get</a:t>
            </a:r>
            <a:r>
              <a:rPr lang="en-US" baseline="0" dirty="0" smtClean="0"/>
              <a:t> advertisements in the entrance, do automatic </a:t>
            </a:r>
            <a:r>
              <a:rPr lang="en-US" baseline="0" dirty="0" err="1" smtClean="0"/>
              <a:t>checkin</a:t>
            </a:r>
            <a:r>
              <a:rPr lang="en-US" baseline="0" dirty="0" smtClean="0"/>
              <a:t> and rewarded with coupons, </a:t>
            </a:r>
          </a:p>
          <a:p>
            <a:r>
              <a:rPr lang="en-US" baseline="0" dirty="0" smtClean="0"/>
              <a:t>With indoor location feature, the beacon delivers to </a:t>
            </a:r>
            <a:r>
              <a:rPr lang="en-US" baseline="0" dirty="0" err="1" smtClean="0"/>
              <a:t>cumster</a:t>
            </a:r>
            <a:r>
              <a:rPr lang="en-US" baseline="0" dirty="0" smtClean="0"/>
              <a:t> the information of the products that are close to the </a:t>
            </a:r>
            <a:r>
              <a:rPr lang="en-US" baseline="0" dirty="0" err="1" smtClean="0"/>
              <a:t>customter</a:t>
            </a:r>
            <a:r>
              <a:rPr lang="en-US" baseline="0" dirty="0" smtClean="0"/>
              <a:t>, </a:t>
            </a:r>
          </a:p>
          <a:p>
            <a:pPr marL="171450" indent="-171450">
              <a:buFontTx/>
              <a:buChar char="-"/>
            </a:pPr>
            <a:r>
              <a:rPr lang="en-US" baseline="0" dirty="0" smtClean="0"/>
              <a:t>They can even do smooth checkout </a:t>
            </a:r>
            <a:r>
              <a:rPr lang="en-US" baseline="0" dirty="0" err="1" smtClean="0"/>
              <a:t>withit</a:t>
            </a:r>
            <a:endParaRPr lang="en-US" baseline="0" dirty="0" smtClean="0"/>
          </a:p>
          <a:p>
            <a:pPr marL="171450" indent="-171450">
              <a:buFontTx/>
              <a:buChar char="-"/>
            </a:pPr>
            <a:endParaRPr lang="en-US" baseline="0" dirty="0" smtClean="0"/>
          </a:p>
          <a:p>
            <a:r>
              <a:rPr lang="en-US" sz="1200" b="1" dirty="0" smtClean="0"/>
              <a:t>Customer behavior analysis: </a:t>
            </a:r>
            <a:r>
              <a:rPr lang="en-US" sz="1200" b="1" dirty="0" err="1" smtClean="0"/>
              <a:t>Pierdicca</a:t>
            </a:r>
            <a:r>
              <a:rPr lang="en-US" sz="1200" b="1" dirty="0" smtClean="0"/>
              <a:t> et al. (2015) </a:t>
            </a:r>
          </a:p>
          <a:p>
            <a:r>
              <a:rPr lang="en-US" sz="1200" b="1" dirty="0" smtClean="0"/>
              <a:t>Indoor localization: Martin et al. (2014)</a:t>
            </a:r>
          </a:p>
          <a:p>
            <a:r>
              <a:rPr lang="en-US" sz="1200" b="1" dirty="0" smtClean="0"/>
              <a:t>Room occupancy detection: Conte et al. (2014)</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42</a:t>
            </a:fld>
            <a:endParaRPr lang="en-US"/>
          </a:p>
        </p:txBody>
      </p:sp>
    </p:spTree>
    <p:extLst>
      <p:ext uri="{BB962C8B-B14F-4D97-AF65-F5344CB8AC3E}">
        <p14:creationId xmlns:p14="http://schemas.microsoft.com/office/powerpoint/2010/main" val="5640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have a different usage of the beacon devices </a:t>
            </a:r>
            <a:endParaRPr lang="en-US" dirty="0" smtClean="0"/>
          </a:p>
          <a:p>
            <a:r>
              <a:rPr lang="en-US" dirty="0" smtClean="0"/>
              <a:t>Why we need</a:t>
            </a:r>
            <a:r>
              <a:rPr lang="en-US" baseline="0" dirty="0" smtClean="0"/>
              <a:t> to ..?</a:t>
            </a:r>
          </a:p>
          <a:p>
            <a:r>
              <a:rPr lang="en-US" baseline="0" dirty="0" smtClean="0"/>
              <a:t>Since there is plan to make beacons more powerful, Google is working on the concept of Fat beacon store broadcast webpages, as part of the physical web project, </a:t>
            </a:r>
          </a:p>
          <a:p>
            <a:r>
              <a:rPr lang="en-US" baseline="0" dirty="0" smtClean="0"/>
              <a:t>Multimedia </a:t>
            </a:r>
            <a:r>
              <a:rPr lang="en-US" baseline="0" dirty="0" err="1" smtClean="0"/>
              <a:t>contensts</a:t>
            </a:r>
            <a:r>
              <a:rPr lang="en-US" baseline="0" dirty="0" smtClean="0"/>
              <a:t> such as Images can be an important part of a webpage</a:t>
            </a:r>
          </a:p>
          <a:p>
            <a:endParaRPr lang="en-US" baseline="0" dirty="0" smtClean="0"/>
          </a:p>
          <a:p>
            <a:r>
              <a:rPr lang="en-US" baseline="0" dirty="0" smtClean="0"/>
              <a:t>While we want to deploy beacons into places without internet connection, and we want to broadcast multimedia data, for example, shown in the early part of the talk,  outdoor </a:t>
            </a:r>
            <a:r>
              <a:rPr lang="en-US" baseline="0" dirty="0" err="1" smtClean="0"/>
              <a:t>survelliance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43</a:t>
            </a:fld>
            <a:endParaRPr lang="en-US"/>
          </a:p>
        </p:txBody>
      </p:sp>
    </p:spTree>
    <p:extLst>
      <p:ext uri="{BB962C8B-B14F-4D97-AF65-F5344CB8AC3E}">
        <p14:creationId xmlns:p14="http://schemas.microsoft.com/office/powerpoint/2010/main" val="86410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challenge of doing it is </a:t>
            </a:r>
            <a:r>
              <a:rPr lang="en-US" baseline="0" dirty="0" smtClean="0"/>
              <a:t>that is </a:t>
            </a:r>
            <a:r>
              <a:rPr lang="en-US" baseline="0" dirty="0" err="1" smtClean="0"/>
              <a:t>shwon</a:t>
            </a:r>
            <a:r>
              <a:rPr lang="en-US" baseline="0" dirty="0" smtClean="0"/>
              <a:t> in this plot</a:t>
            </a:r>
          </a:p>
          <a:p>
            <a:r>
              <a:rPr lang="en-US" baseline="0" dirty="0" smtClean="0"/>
              <a:t>, </a:t>
            </a:r>
            <a:r>
              <a:rPr lang="en-US" baseline="0" dirty="0" smtClean="0"/>
              <a:t>for a large trunk of data, even though we can let beacon to broadcast part of the data in one period, </a:t>
            </a:r>
          </a:p>
          <a:p>
            <a:r>
              <a:rPr lang="en-US" baseline="0" dirty="0" smtClean="0"/>
              <a:t>The beacon broadcast frequency has impact on beacon battery life, </a:t>
            </a:r>
          </a:p>
          <a:p>
            <a:r>
              <a:rPr lang="en-US" baseline="0" dirty="0" smtClean="0"/>
              <a:t>For too large data size, we either have to wait for a long time, or we have to sacrifice beacon battery lifetime</a:t>
            </a:r>
          </a:p>
          <a:p>
            <a:endParaRPr lang="en-US" dirty="0" smtClean="0"/>
          </a:p>
          <a:p>
            <a:r>
              <a:rPr lang="en-US" dirty="0" smtClean="0"/>
              <a:t>https://</a:t>
            </a:r>
            <a:r>
              <a:rPr lang="en-US" dirty="0" err="1" smtClean="0"/>
              <a:t>files.readme.io</a:t>
            </a:r>
            <a:r>
              <a:rPr lang="en-US" dirty="0" smtClean="0"/>
              <a:t>/m5rzEic2TcyB3k1HLrQw_beacon_energy_consumption.png</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44</a:t>
            </a:fld>
            <a:endParaRPr lang="en-US"/>
          </a:p>
        </p:txBody>
      </p:sp>
    </p:spTree>
    <p:extLst>
      <p:ext uri="{BB962C8B-B14F-4D97-AF65-F5344CB8AC3E}">
        <p14:creationId xmlns:p14="http://schemas.microsoft.com/office/powerpoint/2010/main" val="191149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45</a:t>
            </a:fld>
            <a:endParaRPr lang="en-US"/>
          </a:p>
        </p:txBody>
      </p:sp>
    </p:spTree>
    <p:extLst>
      <p:ext uri="{BB962C8B-B14F-4D97-AF65-F5344CB8AC3E}">
        <p14:creationId xmlns:p14="http://schemas.microsoft.com/office/powerpoint/2010/main" val="76277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other side of the challenge is that the beacon packet format limits the data size to be 30 bytes, which means that we need many broadcasting cycles for 1000 bytes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46</a:t>
            </a:fld>
            <a:endParaRPr lang="en-US"/>
          </a:p>
        </p:txBody>
      </p:sp>
    </p:spTree>
    <p:extLst>
      <p:ext uri="{BB962C8B-B14F-4D97-AF65-F5344CB8AC3E}">
        <p14:creationId xmlns:p14="http://schemas.microsoft.com/office/powerpoint/2010/main" val="362135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strike="noStrike" baseline="0" dirty="0" smtClean="0"/>
          </a:p>
          <a:p>
            <a:r>
              <a:rPr lang="en-US" b="0" strike="noStrike" baseline="0" dirty="0" smtClean="0"/>
              <a:t>JPEG is about </a:t>
            </a:r>
            <a:r>
              <a:rPr lang="en-US" b="0" strike="noStrike" baseline="0" dirty="0" err="1" smtClean="0"/>
              <a:t>tranferring</a:t>
            </a:r>
            <a:r>
              <a:rPr lang="en-US" b="0" strike="noStrike" baseline="0" dirty="0" smtClean="0"/>
              <a:t> signal into </a:t>
            </a:r>
            <a:r>
              <a:rPr lang="en-US" b="0" strike="noStrike" baseline="0" dirty="0" err="1" smtClean="0"/>
              <a:t>freq</a:t>
            </a:r>
            <a:r>
              <a:rPr lang="en-US" b="0" strike="noStrike" baseline="0" dirty="0" smtClean="0"/>
              <a:t> space and downsampling</a:t>
            </a:r>
          </a:p>
          <a:p>
            <a:r>
              <a:rPr lang="en-US" b="0" strike="noStrike" baseline="0" dirty="0" smtClean="0"/>
              <a:t>Quantization is like downsampling in frequency space</a:t>
            </a:r>
            <a:endParaRPr lang="en-US" b="0" strike="sngStrike" dirty="0" smtClean="0"/>
          </a:p>
          <a:p>
            <a:endParaRPr lang="en-US" b="1" baseline="0" dirty="0" smtClean="0"/>
          </a:p>
          <a:p>
            <a:r>
              <a:rPr lang="en-US" b="1" baseline="0" dirty="0" smtClean="0"/>
              <a:t>What else is there besides JPEG?  Backup slide ready for that. </a:t>
            </a:r>
          </a:p>
          <a:p>
            <a:r>
              <a:rPr lang="en-US" b="1" baseline="0" dirty="0" smtClean="0"/>
              <a:t>Cite state of art color image compression codec </a:t>
            </a:r>
          </a:p>
          <a:p>
            <a:r>
              <a:rPr lang="en-US" b="1" baseline="0" dirty="0" smtClean="0"/>
              <a:t>Tree-based image compression paper </a:t>
            </a:r>
          </a:p>
        </p:txBody>
      </p:sp>
      <p:sp>
        <p:nvSpPr>
          <p:cNvPr id="4" name="Slide Number Placeholder 3"/>
          <p:cNvSpPr>
            <a:spLocks noGrp="1"/>
          </p:cNvSpPr>
          <p:nvPr>
            <p:ph type="sldNum" sz="quarter" idx="10"/>
          </p:nvPr>
        </p:nvSpPr>
        <p:spPr/>
        <p:txBody>
          <a:bodyPr/>
          <a:lstStyle/>
          <a:p>
            <a:fld id="{E96F14FC-BB40-4246-9665-42C13106B21A}" type="slidenum">
              <a:rPr lang="en-US" smtClean="0"/>
              <a:t>47</a:t>
            </a:fld>
            <a:endParaRPr lang="en-US"/>
          </a:p>
        </p:txBody>
      </p:sp>
    </p:spTree>
    <p:extLst>
      <p:ext uri="{BB962C8B-B14F-4D97-AF65-F5344CB8AC3E}">
        <p14:creationId xmlns:p14="http://schemas.microsoft.com/office/powerpoint/2010/main" val="137324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48</a:t>
            </a:fld>
            <a:endParaRPr lang="en-US"/>
          </a:p>
        </p:txBody>
      </p:sp>
    </p:spTree>
    <p:extLst>
      <p:ext uri="{BB962C8B-B14F-4D97-AF65-F5344CB8AC3E}">
        <p14:creationId xmlns:p14="http://schemas.microsoft.com/office/powerpoint/2010/main" val="601145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49</a:t>
            </a:fld>
            <a:endParaRPr lang="en-US"/>
          </a:p>
        </p:txBody>
      </p:sp>
    </p:spTree>
    <p:extLst>
      <p:ext uri="{BB962C8B-B14F-4D97-AF65-F5344CB8AC3E}">
        <p14:creationId xmlns:p14="http://schemas.microsoft.com/office/powerpoint/2010/main" val="17112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t>
            </a:r>
            <a:r>
              <a:rPr lang="en-US" baseline="0" dirty="0" smtClean="0"/>
              <a:t>images, we have all kinds of compression technologies including </a:t>
            </a:r>
            <a:r>
              <a:rPr lang="mr-IN" baseline="0" dirty="0" smtClean="0"/>
              <a:t>…</a:t>
            </a:r>
            <a:r>
              <a:rPr lang="en-US" baseline="0" dirty="0" smtClean="0"/>
              <a:t> / </a:t>
            </a:r>
            <a:r>
              <a:rPr lang="mr-IN" baseline="0" dirty="0" smtClean="0"/>
              <a:t>…</a:t>
            </a:r>
            <a:r>
              <a:rPr lang="en-US" baseline="0" dirty="0" smtClean="0"/>
              <a:t> and </a:t>
            </a:r>
            <a:r>
              <a:rPr lang="mr-IN" baseline="0" dirty="0" smtClean="0"/>
              <a:t>…</a:t>
            </a:r>
            <a:r>
              <a:rPr lang="en-US" baseline="0" dirty="0" smtClean="0"/>
              <a:t> to reduce the data size, </a:t>
            </a:r>
          </a:p>
          <a:p>
            <a:r>
              <a:rPr lang="en-US" baseline="0" dirty="0" smtClean="0"/>
              <a:t>But all common compressions method, on a 64x64 image, using the lowest quality setting, the smallest compressed file size you can get is about 1000 bytes, </a:t>
            </a:r>
          </a:p>
          <a:p>
            <a:r>
              <a:rPr lang="en-US" baseline="0" dirty="0" smtClean="0"/>
              <a:t>To the best of our knowledge, no one has considered design color image compression method to compress data below 1000 bytes. </a:t>
            </a:r>
            <a:endParaRPr lang="en-US" baseline="0" dirty="0"/>
          </a:p>
        </p:txBody>
      </p:sp>
      <p:sp>
        <p:nvSpPr>
          <p:cNvPr id="4" name="Slide Number Placeholder 3"/>
          <p:cNvSpPr>
            <a:spLocks noGrp="1"/>
          </p:cNvSpPr>
          <p:nvPr>
            <p:ph type="sldNum" sz="quarter" idx="10"/>
          </p:nvPr>
        </p:nvSpPr>
        <p:spPr/>
        <p:txBody>
          <a:bodyPr/>
          <a:lstStyle/>
          <a:p>
            <a:fld id="{44023F6E-C6CB-C24C-B6B2-0D5C3CD26DDE}" type="slidenum">
              <a:rPr lang="en-US" smtClean="0"/>
              <a:t>5</a:t>
            </a:fld>
            <a:endParaRPr lang="en-US"/>
          </a:p>
        </p:txBody>
      </p:sp>
    </p:spTree>
    <p:extLst>
      <p:ext uri="{BB962C8B-B14F-4D97-AF65-F5344CB8AC3E}">
        <p14:creationId xmlns:p14="http://schemas.microsoft.com/office/powerpoint/2010/main" val="117033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 method</a:t>
            </a:r>
            <a:r>
              <a:rPr lang="en-US" baseline="0" dirty="0" smtClean="0"/>
              <a:t> is the one that gives result small enough for BLE and supports color image</a:t>
            </a:r>
            <a:endParaRPr lang="en-US" dirty="0" smtClean="0"/>
          </a:p>
          <a:p>
            <a:endParaRPr lang="en-US" dirty="0" smtClean="0"/>
          </a:p>
          <a:p>
            <a:endParaRPr lang="en-US" dirty="0" smtClean="0"/>
          </a:p>
          <a:p>
            <a:endParaRPr lang="en-US" dirty="0" smtClean="0"/>
          </a:p>
          <a:p>
            <a:endParaRPr lang="en-US" dirty="0" smtClean="0"/>
          </a:p>
          <a:p>
            <a:r>
              <a:rPr lang="en-US" dirty="0" smtClean="0"/>
              <a:t>This</a:t>
            </a:r>
            <a:r>
              <a:rPr lang="en-US" baseline="0" dirty="0" smtClean="0"/>
              <a:t> table shows the related work. Including some other image compression </a:t>
            </a:r>
            <a:r>
              <a:rPr lang="en-US" baseline="0" dirty="0" err="1" smtClean="0"/>
              <a:t>tec</a:t>
            </a:r>
            <a:endParaRPr lang="en-US" baseline="0" dirty="0" smtClean="0"/>
          </a:p>
          <a:p>
            <a:r>
              <a:rPr lang="en-US" sz="1200" dirty="0" smtClean="0"/>
              <a:t>Jerome M Shapiro. 1993. Embedded image coding using zero trees of wavelet </a:t>
            </a:r>
            <a:r>
              <a:rPr lang="en-US" sz="1200" dirty="0" err="1" smtClean="0"/>
              <a:t>coeffcients.IEEE</a:t>
            </a:r>
            <a:r>
              <a:rPr lang="en-US" sz="1200" dirty="0" smtClean="0"/>
              <a:t> Transactions on signal processing41, 12 (1993), 3445–3462</a:t>
            </a:r>
          </a:p>
          <a:p>
            <a:endParaRPr lang="en-US" sz="1200" dirty="0" smtClean="0"/>
          </a:p>
          <a:p>
            <a:r>
              <a:rPr lang="en-US" sz="1200" dirty="0" err="1" smtClean="0"/>
              <a:t>Tianyu</a:t>
            </a:r>
            <a:r>
              <a:rPr lang="en-US" sz="1200" dirty="0" smtClean="0"/>
              <a:t> Lu, </a:t>
            </a:r>
            <a:r>
              <a:rPr lang="en-US" sz="1200" dirty="0" err="1" smtClean="0"/>
              <a:t>Zisheng</a:t>
            </a:r>
            <a:r>
              <a:rPr lang="en-US" sz="1200" dirty="0" smtClean="0"/>
              <a:t> Le, and DYY Yun. 2000. Piecewise linear image coding using surface triangulation and geometric compression. In Data Compression Conference, 2000. Proceedings. DCC 2000. IEEE, 410–419</a:t>
            </a:r>
          </a:p>
          <a:p>
            <a:endParaRPr lang="en-US" sz="1200" dirty="0" smtClean="0"/>
          </a:p>
          <a:p>
            <a:r>
              <a:rPr lang="en-US" baseline="0" dirty="0" err="1" smtClean="0"/>
              <a:t>hniques</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50</a:t>
            </a:fld>
            <a:endParaRPr lang="en-US"/>
          </a:p>
        </p:txBody>
      </p:sp>
    </p:spTree>
    <p:extLst>
      <p:ext uri="{BB962C8B-B14F-4D97-AF65-F5344CB8AC3E}">
        <p14:creationId xmlns:p14="http://schemas.microsoft.com/office/powerpoint/2010/main" val="180881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binary image, the</a:t>
            </a:r>
            <a:r>
              <a:rPr lang="en-US" baseline="0" dirty="0" smtClean="0"/>
              <a:t> best method would be using </a:t>
            </a:r>
            <a:r>
              <a:rPr lang="en-US" baseline="0" dirty="0" err="1" smtClean="0"/>
              <a:t>ibank</a:t>
            </a:r>
            <a:r>
              <a:rPr lang="en-US" baseline="0" dirty="0" smtClean="0"/>
              <a:t> of  patches </a:t>
            </a:r>
            <a:endParaRPr lang="en-US" dirty="0" smtClean="0"/>
          </a:p>
          <a:p>
            <a:r>
              <a:rPr lang="en-US" dirty="0" smtClean="0"/>
              <a:t>Each</a:t>
            </a:r>
            <a:r>
              <a:rPr lang="en-US" baseline="0" dirty="0" smtClean="0"/>
              <a:t> </a:t>
            </a:r>
            <a:r>
              <a:rPr lang="en-US" baseline="0" dirty="0" smtClean="0"/>
              <a:t>grid is similar to this patch</a:t>
            </a:r>
          </a:p>
          <a:p>
            <a:endParaRPr lang="en-US" baseline="0" dirty="0" smtClean="0"/>
          </a:p>
          <a:p>
            <a:r>
              <a:rPr lang="en-US" baseline="0" dirty="0" smtClean="0"/>
              <a:t>To </a:t>
            </a:r>
            <a:r>
              <a:rPr lang="en-US" baseline="0" dirty="0" smtClean="0"/>
              <a:t>generate </a:t>
            </a:r>
            <a:r>
              <a:rPr lang="en-US" baseline="0" dirty="0" smtClean="0"/>
              <a:t>the set of patches, one approach that </a:t>
            </a:r>
            <a:r>
              <a:rPr lang="en-US" baseline="0" dirty="0" smtClean="0"/>
              <a:t>actually </a:t>
            </a:r>
            <a:r>
              <a:rPr lang="en-US" baseline="0" dirty="0" smtClean="0"/>
              <a:t>works very well is to use spiral images</a:t>
            </a:r>
          </a:p>
          <a:p>
            <a:endParaRPr lang="en-US" baseline="0" dirty="0" smtClean="0"/>
          </a:p>
          <a:p>
            <a:r>
              <a:rPr lang="en-US" baseline="0" dirty="0" smtClean="0"/>
              <a:t>“Having one spiral does not always help,</a:t>
            </a:r>
          </a:p>
          <a:p>
            <a:r>
              <a:rPr lang="en-US" baseline="0" dirty="0" smtClean="0"/>
              <a:t>Having an array of spirals is more effective “</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51</a:t>
            </a:fld>
            <a:endParaRPr lang="en-US"/>
          </a:p>
        </p:txBody>
      </p:sp>
    </p:spTree>
    <p:extLst>
      <p:ext uri="{BB962C8B-B14F-4D97-AF65-F5344CB8AC3E}">
        <p14:creationId xmlns:p14="http://schemas.microsoft.com/office/powerpoint/2010/main" val="12077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52</a:t>
            </a:fld>
            <a:endParaRPr lang="en-US"/>
          </a:p>
        </p:txBody>
      </p:sp>
    </p:spTree>
    <p:extLst>
      <p:ext uri="{BB962C8B-B14F-4D97-AF65-F5344CB8AC3E}">
        <p14:creationId xmlns:p14="http://schemas.microsoft.com/office/powerpoint/2010/main" val="536976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Morphology: small island</a:t>
            </a:r>
            <a:r>
              <a:rPr lang="en-US" baseline="0" dirty="0" smtClean="0"/>
              <a:t> removed, connected component enhanced</a:t>
            </a:r>
          </a:p>
          <a:p>
            <a:r>
              <a:rPr lang="en-US" dirty="0" smtClean="0"/>
              <a:t>Using a very</a:t>
            </a:r>
            <a:r>
              <a:rPr lang="en-US" baseline="0" dirty="0" smtClean="0"/>
              <a:t> trivial encoding: store all indices, the compression ratio is already very good</a:t>
            </a:r>
            <a:endParaRPr lang="en-US" dirty="0" smtClean="0"/>
          </a:p>
          <a:p>
            <a:r>
              <a:rPr lang="en-US" dirty="0" smtClean="0"/>
              <a:t>This plot comparison</a:t>
            </a:r>
            <a:r>
              <a:rPr lang="en-US" baseline="0" dirty="0" smtClean="0"/>
              <a:t> between our method and JPEG</a:t>
            </a:r>
            <a:endParaRPr lang="en-US" dirty="0" smtClean="0"/>
          </a:p>
          <a:p>
            <a:r>
              <a:rPr lang="en-US" dirty="0" smtClean="0"/>
              <a:t>In some</a:t>
            </a:r>
            <a:r>
              <a:rPr lang="en-US" baseline="0" dirty="0" smtClean="0"/>
              <a:t> areas, you can have some images what my method works better than jpeg: better quality and lower size.</a:t>
            </a:r>
          </a:p>
          <a:p>
            <a:endParaRPr lang="en-US" baseline="0" dirty="0" smtClean="0"/>
          </a:p>
          <a:p>
            <a:r>
              <a:rPr lang="en-US" baseline="0" dirty="0" smtClean="0"/>
              <a:t>Blue: you need around half a dozen or two dozen</a:t>
            </a:r>
          </a:p>
          <a:p>
            <a:r>
              <a:rPr lang="en-US" baseline="0" dirty="0" smtClean="0"/>
              <a:t>Red: 2 or four beacons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53</a:t>
            </a:fld>
            <a:endParaRPr lang="en-US"/>
          </a:p>
        </p:txBody>
      </p:sp>
    </p:spTree>
    <p:extLst>
      <p:ext uri="{BB962C8B-B14F-4D97-AF65-F5344CB8AC3E}">
        <p14:creationId xmlns:p14="http://schemas.microsoft.com/office/powerpoint/2010/main" val="612676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overall process has an offline phase and an online phase</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54</a:t>
            </a:fld>
            <a:endParaRPr lang="en-US"/>
          </a:p>
        </p:txBody>
      </p:sp>
    </p:spTree>
    <p:extLst>
      <p:ext uri="{BB962C8B-B14F-4D97-AF65-F5344CB8AC3E}">
        <p14:creationId xmlns:p14="http://schemas.microsoft.com/office/powerpoint/2010/main" val="829049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trike="noStrike" baseline="0" dirty="0" smtClean="0"/>
              <a:t>alpha-numerical character, shapes, images, </a:t>
            </a:r>
          </a:p>
          <a:p>
            <a:r>
              <a:rPr lang="en-US" strike="noStrike" baseline="0" dirty="0" smtClean="0"/>
              <a:t>Lena image and xxx</a:t>
            </a:r>
          </a:p>
          <a:p>
            <a:r>
              <a:rPr lang="en-US" strike="noStrike" baseline="0" dirty="0" err="1" smtClean="0"/>
              <a:t>Basiccaly</a:t>
            </a:r>
            <a:r>
              <a:rPr lang="en-US" strike="noStrike" baseline="0" dirty="0" smtClean="0"/>
              <a:t> Evaluation goal is to tune the parameters, let us understand the impact of changes of different settings </a:t>
            </a:r>
          </a:p>
          <a:p>
            <a:pPr marL="0" marR="0" indent="0" algn="l" defTabSz="457200" rtl="0" eaLnBrk="1" fontAlgn="auto" latinLnBrk="0" hangingPunct="1">
              <a:lnSpc>
                <a:spcPct val="100000"/>
              </a:lnSpc>
              <a:spcBef>
                <a:spcPts val="0"/>
              </a:spcBef>
              <a:spcAft>
                <a:spcPts val="0"/>
              </a:spcAft>
              <a:buClrTx/>
              <a:buSzTx/>
              <a:buFontTx/>
              <a:buNone/>
              <a:tabLst/>
              <a:defRPr/>
            </a:pPr>
            <a:r>
              <a:rPr lang="is-IS" strike="noStrike" baseline="0" dirty="0" smtClean="0"/>
              <a:t>The analysis is to analyze the approximated </a:t>
            </a:r>
            <a:r>
              <a:rPr lang="en-US" strike="noStrike" baseline="0" dirty="0" smtClean="0"/>
              <a:t>images quality </a:t>
            </a:r>
            <a:r>
              <a:rPr lang="en-US" strike="noStrike" baseline="0" dirty="0" err="1" smtClean="0"/>
              <a:t>vs</a:t>
            </a:r>
            <a:r>
              <a:rPr lang="en-US" strike="noStrike" baseline="0" dirty="0" smtClean="0"/>
              <a:t> device lifetime. Under different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trike="noStrike" baseline="0" dirty="0" smtClean="0"/>
          </a:p>
          <a:p>
            <a:r>
              <a:rPr lang="en-US" strike="noStrike" baseline="0" dirty="0" smtClean="0"/>
              <a:t>such as different number of beacons and image quality, different type of images, and different parameters in k-means clustering </a:t>
            </a:r>
            <a:r>
              <a:rPr lang="is-IS" strike="noStrike" baseline="0" dirty="0" smtClean="0"/>
              <a:t>…</a:t>
            </a:r>
          </a:p>
          <a:p>
            <a:endParaRPr lang="is-IS" strike="noStrike" baseline="0" dirty="0" smtClean="0"/>
          </a:p>
          <a:p>
            <a:endParaRPr lang="is-IS" strike="noStrike" baseline="0" dirty="0" smtClean="0"/>
          </a:p>
          <a:p>
            <a:r>
              <a:rPr lang="en-US" strike="noStrike" baseline="0" dirty="0" smtClean="0"/>
              <a:t>S</a:t>
            </a:r>
            <a:r>
              <a:rPr lang="is-IS" strike="noStrike" baseline="0" dirty="0" smtClean="0"/>
              <a:t>etting: has to arrive in 1s</a:t>
            </a:r>
          </a:p>
          <a:p>
            <a:r>
              <a:rPr lang="en-US" strike="noStrike" baseline="0" dirty="0" smtClean="0"/>
              <a:t>T</a:t>
            </a:r>
            <a:r>
              <a:rPr lang="is-IS" strike="noStrike" baseline="0" dirty="0" smtClean="0"/>
              <a:t>he underline logic is that different settings will result in different encoding image size, which gives the number of packets transmitted  under 1s, this impacts transmission frequency, turther device lifetime</a:t>
            </a:r>
          </a:p>
        </p:txBody>
      </p:sp>
      <p:sp>
        <p:nvSpPr>
          <p:cNvPr id="4" name="Slide Number Placeholder 3"/>
          <p:cNvSpPr>
            <a:spLocks noGrp="1"/>
          </p:cNvSpPr>
          <p:nvPr>
            <p:ph type="sldNum" sz="quarter" idx="10"/>
          </p:nvPr>
        </p:nvSpPr>
        <p:spPr/>
        <p:txBody>
          <a:bodyPr/>
          <a:lstStyle/>
          <a:p>
            <a:fld id="{E96F14FC-BB40-4246-9665-42C13106B21A}" type="slidenum">
              <a:rPr lang="en-US" smtClean="0"/>
              <a:t>55</a:t>
            </a:fld>
            <a:endParaRPr lang="en-US"/>
          </a:p>
        </p:txBody>
      </p:sp>
    </p:spTree>
    <p:extLst>
      <p:ext uri="{BB962C8B-B14F-4D97-AF65-F5344CB8AC3E}">
        <p14:creationId xmlns:p14="http://schemas.microsoft.com/office/powerpoint/2010/main" val="793256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This plot shows</a:t>
            </a:r>
            <a:r>
              <a:rPr lang="en-US" b="1" baseline="0" dirty="0" smtClean="0"/>
              <a:t> the system performance using different number of </a:t>
            </a:r>
            <a:r>
              <a:rPr lang="en-US" b="1" baseline="0" dirty="0" smtClean="0"/>
              <a:t>beacons</a:t>
            </a:r>
          </a:p>
          <a:p>
            <a:endParaRPr lang="en-US" b="1" baseline="0" dirty="0" smtClean="0"/>
          </a:p>
          <a:p>
            <a:r>
              <a:rPr lang="en-US" b="1" baseline="0" dirty="0" smtClean="0"/>
              <a:t>list some sample image</a:t>
            </a:r>
            <a:endParaRPr lang="en-US" b="1" dirty="0"/>
          </a:p>
        </p:txBody>
      </p:sp>
      <p:sp>
        <p:nvSpPr>
          <p:cNvPr id="4" name="Slide Number Placeholder 3"/>
          <p:cNvSpPr>
            <a:spLocks noGrp="1"/>
          </p:cNvSpPr>
          <p:nvPr>
            <p:ph type="sldNum" sz="quarter" idx="10"/>
          </p:nvPr>
        </p:nvSpPr>
        <p:spPr/>
        <p:txBody>
          <a:bodyPr/>
          <a:lstStyle/>
          <a:p>
            <a:fld id="{E96F14FC-BB40-4246-9665-42C13106B21A}" type="slidenum">
              <a:rPr lang="en-US" smtClean="0"/>
              <a:t>56</a:t>
            </a:fld>
            <a:endParaRPr lang="en-US"/>
          </a:p>
        </p:txBody>
      </p:sp>
    </p:spTree>
    <p:extLst>
      <p:ext uri="{BB962C8B-B14F-4D97-AF65-F5344CB8AC3E}">
        <p14:creationId xmlns:p14="http://schemas.microsoft.com/office/powerpoint/2010/main" val="1983035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shows</a:t>
            </a:r>
            <a:r>
              <a:rPr lang="en-US" baseline="0" dirty="0" smtClean="0"/>
              <a:t> the image approximation performance for 3 types of </a:t>
            </a:r>
            <a:r>
              <a:rPr lang="en-US" baseline="0" dirty="0" smtClean="0"/>
              <a:t>images, each curve being one method for generating patches</a:t>
            </a:r>
          </a:p>
          <a:p>
            <a:endParaRPr lang="en-US" baseline="0" dirty="0" smtClean="0"/>
          </a:p>
          <a:p>
            <a:r>
              <a:rPr lang="en-US" baseline="0" dirty="0" smtClean="0"/>
              <a:t>here </a:t>
            </a:r>
            <a:r>
              <a:rPr lang="en-US" baseline="0" dirty="0" smtClean="0"/>
              <a:t>we also tried to make a patch generated from k-</a:t>
            </a:r>
            <a:r>
              <a:rPr lang="en-US" baseline="0" dirty="0" err="1" smtClean="0"/>
              <a:t>menas</a:t>
            </a:r>
            <a:r>
              <a:rPr lang="en-US" baseline="0" dirty="0" smtClean="0"/>
              <a:t> on MNIST handwritten digit </a:t>
            </a:r>
            <a:r>
              <a:rPr lang="en-US" baseline="0" dirty="0" smtClean="0"/>
              <a:t>dataset</a:t>
            </a:r>
          </a:p>
          <a:p>
            <a:endParaRPr lang="en-US" baseline="0" dirty="0" smtClean="0"/>
          </a:p>
          <a:p>
            <a:r>
              <a:rPr lang="en-US" baseline="0" dirty="0" smtClean="0"/>
              <a:t>For arbitrary image, k means on spirals is better when the available data storage capacity is more limited, but it does not do better than MNIST in high </a:t>
            </a:r>
            <a:r>
              <a:rPr lang="en-US" baseline="0" dirty="0" err="1" smtClean="0"/>
              <a:t>frquency</a:t>
            </a:r>
            <a:r>
              <a:rPr lang="en-US" baseline="0" dirty="0" smtClean="0"/>
              <a:t> setting</a:t>
            </a:r>
          </a:p>
          <a:p>
            <a:endParaRPr lang="en-US" baseline="0" dirty="0" smtClean="0"/>
          </a:p>
          <a:p>
            <a:r>
              <a:rPr lang="en-US" baseline="0" dirty="0" smtClean="0"/>
              <a:t>K = 64, patch size = 8 pixels</a:t>
            </a:r>
          </a:p>
          <a:p>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57</a:t>
            </a:fld>
            <a:endParaRPr lang="en-US"/>
          </a:p>
        </p:txBody>
      </p:sp>
    </p:spTree>
    <p:extLst>
      <p:ext uri="{BB962C8B-B14F-4D97-AF65-F5344CB8AC3E}">
        <p14:creationId xmlns:p14="http://schemas.microsoft.com/office/powerpoint/2010/main" val="2077267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-Goal: simulated remote navigation / hiking system</a:t>
            </a:r>
          </a:p>
          <a:p>
            <a:r>
              <a:rPr lang="en-US" dirty="0" smtClean="0"/>
              <a:t>-5 participants</a:t>
            </a:r>
          </a:p>
          <a:p>
            <a:r>
              <a:rPr lang="en-US" dirty="0" smtClean="0"/>
              <a:t>It has an animation!!!!!</a:t>
            </a:r>
          </a:p>
          <a:p>
            <a:r>
              <a:rPr lang="en-US" dirty="0" smtClean="0"/>
              <a:t>  - deployed</a:t>
            </a:r>
            <a:r>
              <a:rPr lang="en-US" baseline="0" dirty="0" smtClean="0"/>
              <a:t> 6 beacons with navigation information in 6 locations in the building’2 and 3 floor</a:t>
            </a:r>
            <a:endParaRPr lang="en-US" dirty="0" smtClean="0"/>
          </a:p>
          <a:p>
            <a:r>
              <a:rPr lang="en-US" baseline="0" dirty="0" smtClean="0"/>
              <a:t>  - follow the </a:t>
            </a:r>
            <a:r>
              <a:rPr lang="en-US" baseline="0" dirty="0" err="1" smtClean="0"/>
              <a:t>iamges</a:t>
            </a:r>
            <a:r>
              <a:rPr lang="en-US" baseline="0" dirty="0" smtClean="0"/>
              <a:t> from xx to xx, displayed on the screen</a:t>
            </a:r>
          </a:p>
          <a:p>
            <a:r>
              <a:rPr lang="en-US" baseline="0" dirty="0" smtClean="0"/>
              <a:t>  - route like this</a:t>
            </a:r>
          </a:p>
          <a:p>
            <a:r>
              <a:rPr lang="en-US" baseline="0" dirty="0" smtClean="0"/>
              <a:t>  </a:t>
            </a:r>
            <a:endParaRPr lang="en-US" dirty="0" smtClean="0"/>
          </a:p>
          <a:p>
            <a:r>
              <a:rPr lang="en-US" dirty="0" smtClean="0"/>
              <a:t>- Free to give up</a:t>
            </a:r>
          </a:p>
          <a:p>
            <a:pPr marL="171450" indent="-171450">
              <a:buFontTx/>
              <a:buChar char="-"/>
            </a:pPr>
            <a:r>
              <a:rPr lang="en-US" dirty="0" smtClean="0"/>
              <a:t>Finally we ask their</a:t>
            </a:r>
            <a:r>
              <a:rPr lang="en-US" baseline="0" dirty="0" smtClean="0"/>
              <a:t> idea of the clearness of the signs</a:t>
            </a:r>
          </a:p>
          <a:p>
            <a:pPr marL="171450" indent="-171450">
              <a:buFontTx/>
              <a:buChar char="-"/>
            </a:pPr>
            <a:endParaRPr lang="en-US" baseline="0" dirty="0" smtClean="0"/>
          </a:p>
          <a:p>
            <a:pPr marL="171450" indent="-171450">
              <a:buFontTx/>
              <a:buChar char="-"/>
            </a:pPr>
            <a:endParaRPr lang="en-US" dirty="0" smtClean="0"/>
          </a:p>
          <a:p>
            <a:endParaRPr lang="en-US" dirty="0" smtClean="0"/>
          </a:p>
          <a:p>
            <a:r>
              <a:rPr lang="zh-CN" altLang="en-US" dirty="0" smtClean="0"/>
              <a:t>－</a:t>
            </a:r>
            <a:r>
              <a:rPr lang="en-US" altLang="zh-CN" dirty="0" smtClean="0"/>
              <a:t> 4 of</a:t>
            </a:r>
            <a:r>
              <a:rPr lang="en-US" altLang="zh-CN" baseline="0" dirty="0" smtClean="0"/>
              <a:t> 5 participants successfully completed the route,</a:t>
            </a:r>
          </a:p>
          <a:p>
            <a:pPr marL="171450" indent="-171450">
              <a:buFontTx/>
              <a:buChar char="-"/>
            </a:pPr>
            <a:r>
              <a:rPr lang="en-US" altLang="zh-CN" baseline="0" dirty="0" smtClean="0"/>
              <a:t>1 gave up because of xxx</a:t>
            </a:r>
          </a:p>
          <a:p>
            <a:pPr marL="171450" indent="-171450">
              <a:buFontTx/>
              <a:buChar char="-"/>
            </a:pPr>
            <a:r>
              <a:rPr lang="en-US" altLang="zh-CN" baseline="0" dirty="0" smtClean="0"/>
              <a:t>This drags down the user’s subjective </a:t>
            </a:r>
            <a:r>
              <a:rPr lang="en-US" altLang="zh-CN" baseline="0" dirty="0" err="1" smtClean="0"/>
              <a:t>socre</a:t>
            </a:r>
            <a:r>
              <a:rPr lang="en-US" altLang="zh-CN" baseline="0" dirty="0" smtClean="0"/>
              <a:t> of image 3</a:t>
            </a:r>
          </a:p>
          <a:p>
            <a:endParaRPr lang="en-US" altLang="zh-CN" baseline="0" dirty="0" smtClean="0"/>
          </a:p>
          <a:p>
            <a:endParaRPr lang="en-US" altLang="zh-CN" baseline="0" dirty="0" smtClean="0"/>
          </a:p>
          <a:p>
            <a:r>
              <a:rPr lang="en-US" altLang="zh-CN" baseline="0" dirty="0" smtClean="0"/>
              <a:t> we believe with more careful deploying, the technology can be useful in customized navigation without internet connection</a:t>
            </a:r>
            <a:endParaRPr lang="en-US" dirty="0" smtClean="0"/>
          </a:p>
          <a:p>
            <a:endParaRPr lang="en-US" dirty="0" smtClean="0"/>
          </a:p>
          <a:p>
            <a:r>
              <a:rPr lang="en-US" dirty="0" smtClean="0"/>
              <a:t>http://</a:t>
            </a:r>
            <a:r>
              <a:rPr lang="en-US" dirty="0" err="1" smtClean="0"/>
              <a:t>cs.unc.edu</a:t>
            </a:r>
            <a:r>
              <a:rPr lang="en-US" dirty="0" smtClean="0"/>
              <a:t>/files/2013/12/</a:t>
            </a:r>
            <a:r>
              <a:rPr lang="en-US" dirty="0" err="1" smtClean="0"/>
              <a:t>brooksbuildingsmall.jpg</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58</a:t>
            </a:fld>
            <a:endParaRPr lang="en-US"/>
          </a:p>
        </p:txBody>
      </p:sp>
    </p:spTree>
    <p:extLst>
      <p:ext uri="{BB962C8B-B14F-4D97-AF65-F5344CB8AC3E}">
        <p14:creationId xmlns:p14="http://schemas.microsoft.com/office/powerpoint/2010/main" val="16746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Region of interest: </a:t>
            </a:r>
            <a:r>
              <a:rPr lang="en-US" baseline="0" dirty="0" err="1" smtClean="0"/>
              <a:t>foregorund</a:t>
            </a:r>
            <a:r>
              <a:rPr lang="en-US" baseline="0" dirty="0" smtClean="0"/>
              <a:t> / background</a:t>
            </a:r>
          </a:p>
          <a:p>
            <a:pPr marL="171450" indent="-171450">
              <a:buFontTx/>
              <a:buChar char="-"/>
            </a:pPr>
            <a:r>
              <a:rPr lang="en-US" baseline="0" dirty="0" smtClean="0"/>
              <a:t>Allocate more bits describe the foreground</a:t>
            </a:r>
          </a:p>
          <a:p>
            <a:pPr marL="171450" indent="-171450">
              <a:buFontTx/>
              <a:buChar char="-"/>
            </a:pPr>
            <a:r>
              <a:rPr lang="en-US" baseline="0" dirty="0" smtClean="0"/>
              <a:t>Still needs to preserve the background to give some context info</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59</a:t>
            </a:fld>
            <a:endParaRPr lang="en-US"/>
          </a:p>
        </p:txBody>
      </p:sp>
    </p:spTree>
    <p:extLst>
      <p:ext uri="{BB962C8B-B14F-4D97-AF65-F5344CB8AC3E}">
        <p14:creationId xmlns:p14="http://schemas.microsoft.com/office/powerpoint/2010/main" val="7733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example is..</a:t>
            </a:r>
          </a:p>
          <a:p>
            <a:endParaRPr lang="en-US" baseline="0" dirty="0" smtClean="0"/>
          </a:p>
          <a:p>
            <a:r>
              <a:rPr lang="en-US" baseline="0" dirty="0" smtClean="0"/>
              <a:t>The data consumption pipeline for the </a:t>
            </a:r>
            <a:r>
              <a:rPr lang="en-US" baseline="0" dirty="0" err="1" smtClean="0"/>
              <a:t>microscpy</a:t>
            </a:r>
            <a:r>
              <a:rPr lang="en-US" baseline="0" dirty="0" smtClean="0"/>
              <a:t> video is, </a:t>
            </a:r>
          </a:p>
          <a:p>
            <a:r>
              <a:rPr lang="en-US" baseline="0" dirty="0" smtClean="0"/>
              <a:t>First </a:t>
            </a:r>
            <a:r>
              <a:rPr lang="en-US" baseline="0" dirty="0" err="1" smtClean="0"/>
              <a:t>multple</a:t>
            </a:r>
            <a:r>
              <a:rPr lang="en-US" baseline="0" dirty="0" smtClean="0"/>
              <a:t> videos are captured by the </a:t>
            </a:r>
            <a:r>
              <a:rPr lang="en-US" baseline="0" dirty="0" err="1" smtClean="0"/>
              <a:t>highthoughput</a:t>
            </a:r>
            <a:r>
              <a:rPr lang="en-US" baseline="0" dirty="0" smtClean="0"/>
              <a:t> microscope system, </a:t>
            </a:r>
          </a:p>
          <a:p>
            <a:r>
              <a:rPr lang="en-US" baseline="0" dirty="0" smtClean="0"/>
              <a:t>Then it is stored in disk, followed by an routine that running video analysis algorithms and derive results</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a:t>
            </a:fld>
            <a:endParaRPr lang="en-US"/>
          </a:p>
        </p:txBody>
      </p:sp>
    </p:spTree>
    <p:extLst>
      <p:ext uri="{BB962C8B-B14F-4D97-AF65-F5344CB8AC3E}">
        <p14:creationId xmlns:p14="http://schemas.microsoft.com/office/powerpoint/2010/main" val="275624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Single image-based, </a:t>
            </a:r>
            <a:r>
              <a:rPr lang="en-US" baseline="0" dirty="0" err="1" smtClean="0"/>
              <a:t>segmentaiton</a:t>
            </a:r>
            <a:r>
              <a:rPr lang="en-US" baseline="0" dirty="0" smtClean="0"/>
              <a:t>, such as watershed based method some times are not accurate, </a:t>
            </a:r>
          </a:p>
          <a:p>
            <a:pPr marL="171450" indent="-171450">
              <a:buFontTx/>
              <a:buChar char="-"/>
            </a:pPr>
            <a:r>
              <a:rPr lang="en-US" baseline="0" dirty="0" smtClean="0"/>
              <a:t>Depth based method requires multiple view </a:t>
            </a:r>
            <a:r>
              <a:rPr lang="en-US" baseline="0" dirty="0" err="1" smtClean="0"/>
              <a:t>caputre</a:t>
            </a:r>
            <a:r>
              <a:rPr lang="en-US" baseline="0" dirty="0" smtClean="0"/>
              <a:t>, tends to be noisy</a:t>
            </a:r>
          </a:p>
          <a:p>
            <a:pPr marL="171450" indent="-171450">
              <a:buFontTx/>
              <a:buChar char="-"/>
            </a:pPr>
            <a:r>
              <a:rPr lang="en-US" baseline="0" dirty="0" smtClean="0"/>
              <a:t>Combine the two results </a:t>
            </a:r>
          </a:p>
          <a:p>
            <a:pPr marL="171450" indent="-171450">
              <a:buFontTx/>
              <a:buChar char="-"/>
            </a:pPr>
            <a:endParaRPr lang="en-US" baseline="0" dirty="0" smtClean="0"/>
          </a:p>
          <a:p>
            <a:pPr marL="171450" indent="-171450">
              <a:buFontTx/>
              <a:buChar char="-"/>
            </a:pP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60</a:t>
            </a:fld>
            <a:endParaRPr lang="en-US"/>
          </a:p>
        </p:txBody>
      </p:sp>
    </p:spTree>
    <p:extLst>
      <p:ext uri="{BB962C8B-B14F-4D97-AF65-F5344CB8AC3E}">
        <p14:creationId xmlns:p14="http://schemas.microsoft.com/office/powerpoint/2010/main" val="181403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61</a:t>
            </a:fld>
            <a:endParaRPr lang="en-US"/>
          </a:p>
        </p:txBody>
      </p:sp>
    </p:spTree>
    <p:extLst>
      <p:ext uri="{BB962C8B-B14F-4D97-AF65-F5344CB8AC3E}">
        <p14:creationId xmlns:p14="http://schemas.microsoft.com/office/powerpoint/2010/main" val="1125130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Reduce the time of find a good pair of images,</a:t>
            </a:r>
          </a:p>
          <a:p>
            <a:pPr marL="171450" indent="-171450">
              <a:buFontTx/>
              <a:buChar char="-"/>
            </a:pPr>
            <a:r>
              <a:rPr lang="en-US" baseline="0" dirty="0" smtClean="0"/>
              <a:t>Training phase, we record the sensor data, labeled each one by the depth map </a:t>
            </a:r>
            <a:r>
              <a:rPr lang="en-US" baseline="0" dirty="0" err="1" smtClean="0"/>
              <a:t>qualty</a:t>
            </a:r>
            <a:r>
              <a:rPr lang="en-US" baseline="0" dirty="0" smtClean="0"/>
              <a:t> </a:t>
            </a:r>
          </a:p>
          <a:p>
            <a:pPr marL="171450" indent="-171450">
              <a:buFontTx/>
              <a:buChar char="-"/>
            </a:pPr>
            <a:r>
              <a:rPr lang="en-US" baseline="0" dirty="0" smtClean="0"/>
              <a:t>Train decision tree model</a:t>
            </a:r>
          </a:p>
          <a:p>
            <a:pPr marL="171450" indent="-171450">
              <a:buFontTx/>
              <a:buChar char="-"/>
            </a:pPr>
            <a:r>
              <a:rPr lang="en-US" baseline="0" dirty="0" smtClean="0"/>
              <a:t>Use to </a:t>
            </a:r>
            <a:r>
              <a:rPr lang="en-US" baseline="0" dirty="0" err="1" smtClean="0"/>
              <a:t>predicdt</a:t>
            </a:r>
            <a:r>
              <a:rPr lang="en-US" baseline="0" dirty="0" smtClean="0"/>
              <a:t> the good pair of </a:t>
            </a:r>
            <a:r>
              <a:rPr lang="en-US" baseline="0" dirty="0" err="1" smtClean="0"/>
              <a:t>iamges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62</a:t>
            </a:fld>
            <a:endParaRPr lang="en-US"/>
          </a:p>
        </p:txBody>
      </p:sp>
    </p:spTree>
    <p:extLst>
      <p:ext uri="{BB962C8B-B14F-4D97-AF65-F5344CB8AC3E}">
        <p14:creationId xmlns:p14="http://schemas.microsoft.com/office/powerpoint/2010/main" val="1212465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63</a:t>
            </a:fld>
            <a:endParaRPr lang="en-US"/>
          </a:p>
        </p:txBody>
      </p:sp>
    </p:spTree>
    <p:extLst>
      <p:ext uri="{BB962C8B-B14F-4D97-AF65-F5344CB8AC3E}">
        <p14:creationId xmlns:p14="http://schemas.microsoft.com/office/powerpoint/2010/main" val="189116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Foreground and background processed separately </a:t>
            </a:r>
          </a:p>
          <a:p>
            <a:r>
              <a:rPr lang="en-US" baseline="0" dirty="0" smtClean="0"/>
              <a:t>We would like to control the size/quality of the foreground, For DCT wavelet, reducing the frequency </a:t>
            </a:r>
            <a:r>
              <a:rPr lang="en-US" baseline="0" dirty="0" err="1" smtClean="0"/>
              <a:t>compoent</a:t>
            </a:r>
            <a:r>
              <a:rPr lang="en-US" baseline="0" dirty="0" smtClean="0"/>
              <a:t> </a:t>
            </a:r>
            <a:r>
              <a:rPr lang="en-US" baseline="0" dirty="0" err="1" smtClean="0"/>
              <a:t>coeffs</a:t>
            </a:r>
            <a:r>
              <a:rPr lang="en-US" baseline="0" dirty="0" smtClean="0"/>
              <a:t>, for </a:t>
            </a:r>
            <a:r>
              <a:rPr lang="en-US" baseline="0" dirty="0" err="1" smtClean="0"/>
              <a:t>triangulariztio</a:t>
            </a:r>
            <a:r>
              <a:rPr lang="en-US" baseline="0" dirty="0" smtClean="0"/>
              <a:t>, we can reduce mesh </a:t>
            </a:r>
            <a:r>
              <a:rPr lang="en-US" baseline="0" dirty="0" err="1" smtClean="0"/>
              <a:t>desity</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64</a:t>
            </a:fld>
            <a:endParaRPr lang="en-US"/>
          </a:p>
        </p:txBody>
      </p:sp>
    </p:spTree>
    <p:extLst>
      <p:ext uri="{BB962C8B-B14F-4D97-AF65-F5344CB8AC3E}">
        <p14:creationId xmlns:p14="http://schemas.microsoft.com/office/powerpoint/2010/main" val="802938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en-US" baseline="0" dirty="0" err="1" smtClean="0"/>
              <a:t>Gzip</a:t>
            </a:r>
            <a:r>
              <a:rPr lang="en-US" baseline="0" dirty="0" smtClean="0"/>
              <a:t>: LZ77, dictionary based compression </a:t>
            </a:r>
          </a:p>
          <a:p>
            <a:pPr marL="0" indent="0">
              <a:buFontTx/>
              <a:buNone/>
            </a:pPr>
            <a:r>
              <a:rPr lang="en-US" baseline="0" dirty="0" smtClean="0"/>
              <a:t>For different encoding method, the formula is different, and they all follows the framework of </a:t>
            </a:r>
            <a:r>
              <a:rPr lang="en-US" baseline="0" dirty="0" err="1" smtClean="0"/>
              <a:t>contructing</a:t>
            </a:r>
            <a:r>
              <a:rPr lang="en-US" baseline="0" dirty="0" smtClean="0"/>
              <a:t> the data from the content of interest</a:t>
            </a:r>
          </a:p>
        </p:txBody>
      </p:sp>
      <p:sp>
        <p:nvSpPr>
          <p:cNvPr id="4" name="Slide Number Placeholder 3"/>
          <p:cNvSpPr>
            <a:spLocks noGrp="1"/>
          </p:cNvSpPr>
          <p:nvPr>
            <p:ph type="sldNum" sz="quarter" idx="10"/>
          </p:nvPr>
        </p:nvSpPr>
        <p:spPr/>
        <p:txBody>
          <a:bodyPr/>
          <a:lstStyle/>
          <a:p>
            <a:fld id="{E96F14FC-BB40-4246-9665-42C13106B21A}" type="slidenum">
              <a:rPr lang="en-US" smtClean="0"/>
              <a:t>65</a:t>
            </a:fld>
            <a:endParaRPr lang="en-US"/>
          </a:p>
        </p:txBody>
      </p:sp>
    </p:spTree>
    <p:extLst>
      <p:ext uri="{BB962C8B-B14F-4D97-AF65-F5344CB8AC3E}">
        <p14:creationId xmlns:p14="http://schemas.microsoft.com/office/powerpoint/2010/main" val="1397890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Contains road signs, buildings, indoor / outdoor </a:t>
            </a:r>
            <a:r>
              <a:rPr lang="en-US" baseline="0" dirty="0" err="1" smtClean="0"/>
              <a:t>bojects</a:t>
            </a:r>
            <a:r>
              <a:rPr lang="en-US" baseline="0" dirty="0" smtClean="0"/>
              <a:t> </a:t>
            </a:r>
          </a:p>
        </p:txBody>
      </p:sp>
      <p:sp>
        <p:nvSpPr>
          <p:cNvPr id="4" name="Slide Number Placeholder 3"/>
          <p:cNvSpPr>
            <a:spLocks noGrp="1"/>
          </p:cNvSpPr>
          <p:nvPr>
            <p:ph type="sldNum" sz="quarter" idx="10"/>
          </p:nvPr>
        </p:nvSpPr>
        <p:spPr/>
        <p:txBody>
          <a:bodyPr/>
          <a:lstStyle/>
          <a:p>
            <a:fld id="{E96F14FC-BB40-4246-9665-42C13106B21A}" type="slidenum">
              <a:rPr lang="en-US" smtClean="0"/>
              <a:t>66</a:t>
            </a:fld>
            <a:endParaRPr lang="en-US"/>
          </a:p>
        </p:txBody>
      </p:sp>
    </p:spTree>
    <p:extLst>
      <p:ext uri="{BB962C8B-B14F-4D97-AF65-F5344CB8AC3E}">
        <p14:creationId xmlns:p14="http://schemas.microsoft.com/office/powerpoint/2010/main" val="1887087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Green color curve: jpeg, Beat jpeg again </a:t>
            </a:r>
          </a:p>
        </p:txBody>
      </p:sp>
      <p:sp>
        <p:nvSpPr>
          <p:cNvPr id="4" name="Slide Number Placeholder 3"/>
          <p:cNvSpPr>
            <a:spLocks noGrp="1"/>
          </p:cNvSpPr>
          <p:nvPr>
            <p:ph type="sldNum" sz="quarter" idx="10"/>
          </p:nvPr>
        </p:nvSpPr>
        <p:spPr/>
        <p:txBody>
          <a:bodyPr/>
          <a:lstStyle/>
          <a:p>
            <a:fld id="{E96F14FC-BB40-4246-9665-42C13106B21A}" type="slidenum">
              <a:rPr lang="en-US" smtClean="0"/>
              <a:t>67</a:t>
            </a:fld>
            <a:endParaRPr lang="en-US"/>
          </a:p>
        </p:txBody>
      </p:sp>
    </p:spTree>
    <p:extLst>
      <p:ext uri="{BB962C8B-B14F-4D97-AF65-F5344CB8AC3E}">
        <p14:creationId xmlns:p14="http://schemas.microsoft.com/office/powerpoint/2010/main" val="1656406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:Plot 1 shows building images has larger part as </a:t>
            </a:r>
            <a:r>
              <a:rPr lang="en-US" baseline="0" dirty="0" err="1" smtClean="0"/>
              <a:t>foregrorund</a:t>
            </a:r>
            <a:r>
              <a:rPr lang="en-US" baseline="0" dirty="0" smtClean="0"/>
              <a:t>, this makes it cost more energy to deliver a good quality</a:t>
            </a:r>
          </a:p>
          <a:p>
            <a:pPr marL="171450" indent="-171450">
              <a:buFontTx/>
              <a:buChar char="-"/>
            </a:pPr>
            <a:r>
              <a:rPr lang="en-US" baseline="0" dirty="0" smtClean="0"/>
              <a:t>Plot 2 Similar to the binary </a:t>
            </a:r>
            <a:r>
              <a:rPr lang="en-US" baseline="0" dirty="0" err="1" smtClean="0"/>
              <a:t>iamge</a:t>
            </a:r>
            <a:r>
              <a:rPr lang="en-US" baseline="0" dirty="0" smtClean="0"/>
              <a:t> case, </a:t>
            </a:r>
          </a:p>
        </p:txBody>
      </p:sp>
      <p:sp>
        <p:nvSpPr>
          <p:cNvPr id="4" name="Slide Number Placeholder 3"/>
          <p:cNvSpPr>
            <a:spLocks noGrp="1"/>
          </p:cNvSpPr>
          <p:nvPr>
            <p:ph type="sldNum" sz="quarter" idx="10"/>
          </p:nvPr>
        </p:nvSpPr>
        <p:spPr/>
        <p:txBody>
          <a:bodyPr/>
          <a:lstStyle/>
          <a:p>
            <a:fld id="{E96F14FC-BB40-4246-9665-42C13106B21A}" type="slidenum">
              <a:rPr lang="en-US" smtClean="0"/>
              <a:t>68</a:t>
            </a:fld>
            <a:endParaRPr lang="en-US"/>
          </a:p>
        </p:txBody>
      </p:sp>
    </p:spTree>
    <p:extLst>
      <p:ext uri="{BB962C8B-B14F-4D97-AF65-F5344CB8AC3E}">
        <p14:creationId xmlns:p14="http://schemas.microsoft.com/office/powerpoint/2010/main" val="89935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aseline="0" dirty="0" smtClean="0"/>
              <a:t>We take a image on an object in the lab, </a:t>
            </a:r>
            <a:r>
              <a:rPr lang="en-US" baseline="0" dirty="0" err="1" smtClean="0"/>
              <a:t>compresed</a:t>
            </a:r>
            <a:r>
              <a:rPr lang="en-US" baseline="0" dirty="0" smtClean="0"/>
              <a:t> it, and mix the object with similar objects, </a:t>
            </a:r>
          </a:p>
          <a:p>
            <a:pPr marL="171450" indent="-171450">
              <a:buFontTx/>
              <a:buChar char="-"/>
            </a:pPr>
            <a:r>
              <a:rPr lang="en-US" baseline="0" dirty="0" smtClean="0"/>
              <a:t>Then we ask the participant to look at compressed image. guess which one it is, </a:t>
            </a:r>
          </a:p>
          <a:p>
            <a:pPr marL="171450" indent="-171450">
              <a:buFontTx/>
              <a:buChar char="-"/>
            </a:pPr>
            <a:r>
              <a:rPr lang="en-US" baseline="0" dirty="0" smtClean="0"/>
              <a:t>We repeat the </a:t>
            </a:r>
            <a:r>
              <a:rPr lang="en-US" baseline="0" dirty="0" err="1" smtClean="0"/>
              <a:t>experient</a:t>
            </a:r>
            <a:r>
              <a:rPr lang="en-US" baseline="0" dirty="0" smtClean="0"/>
              <a:t> with 4 group of objects, </a:t>
            </a:r>
          </a:p>
          <a:p>
            <a:pPr marL="171450" indent="-171450">
              <a:buFontTx/>
              <a:buChar char="-"/>
            </a:pPr>
            <a:r>
              <a:rPr lang="en-US" baseline="0" dirty="0" smtClean="0"/>
              <a:t>And record the correct guesses</a:t>
            </a:r>
          </a:p>
          <a:p>
            <a:pPr marL="171450" indent="-171450">
              <a:buFontTx/>
              <a:buChar char="-"/>
            </a:pPr>
            <a:endParaRPr lang="en-US" baseline="0" dirty="0" smtClean="0"/>
          </a:p>
          <a:p>
            <a:pPr marL="171450" indent="-171450">
              <a:buFontTx/>
              <a:buChar char="-"/>
            </a:pPr>
            <a:r>
              <a:rPr lang="en-US" baseline="0" dirty="0" smtClean="0"/>
              <a:t>For the higher storage space, we allow higher </a:t>
            </a:r>
            <a:r>
              <a:rPr lang="en-US" baseline="0" dirty="0" err="1" smtClean="0"/>
              <a:t>quiality</a:t>
            </a:r>
            <a:r>
              <a:rPr lang="en-US" baseline="0" dirty="0" smtClean="0"/>
              <a:t> images, </a:t>
            </a:r>
            <a:r>
              <a:rPr lang="en-US" baseline="0" dirty="0" err="1" smtClean="0"/>
              <a:t>imporves</a:t>
            </a:r>
            <a:r>
              <a:rPr lang="en-US" baseline="0" dirty="0" smtClean="0"/>
              <a:t> the chance of correct guess</a:t>
            </a:r>
          </a:p>
          <a:p>
            <a:pPr marL="171450" indent="-171450">
              <a:buFontTx/>
              <a:buChar char="-"/>
            </a:pPr>
            <a:r>
              <a:rPr lang="en-US" baseline="0" dirty="0" smtClean="0"/>
              <a:t>Object with spatial </a:t>
            </a:r>
            <a:r>
              <a:rPr lang="en-US" baseline="0" dirty="0" err="1" smtClean="0"/>
              <a:t>tetxure</a:t>
            </a:r>
            <a:r>
              <a:rPr lang="en-US" baseline="0" dirty="0" smtClean="0"/>
              <a:t> is easy to </a:t>
            </a:r>
            <a:r>
              <a:rPr lang="en-US" baseline="0" dirty="0" err="1" smtClean="0"/>
              <a:t>recoginize</a:t>
            </a:r>
            <a:endParaRPr lang="en-US" baseline="0" dirty="0" smtClean="0"/>
          </a:p>
        </p:txBody>
      </p:sp>
      <p:sp>
        <p:nvSpPr>
          <p:cNvPr id="4" name="Slide Number Placeholder 3"/>
          <p:cNvSpPr>
            <a:spLocks noGrp="1"/>
          </p:cNvSpPr>
          <p:nvPr>
            <p:ph type="sldNum" sz="quarter" idx="10"/>
          </p:nvPr>
        </p:nvSpPr>
        <p:spPr/>
        <p:txBody>
          <a:bodyPr/>
          <a:lstStyle/>
          <a:p>
            <a:fld id="{E96F14FC-BB40-4246-9665-42C13106B21A}" type="slidenum">
              <a:rPr lang="en-US" smtClean="0"/>
              <a:t>69</a:t>
            </a:fld>
            <a:endParaRPr lang="en-US"/>
          </a:p>
        </p:txBody>
      </p:sp>
    </p:spTree>
    <p:extLst>
      <p:ext uri="{BB962C8B-B14F-4D97-AF65-F5344CB8AC3E}">
        <p14:creationId xmlns:p14="http://schemas.microsoft.com/office/powerpoint/2010/main" val="130955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baseline="0" dirty="0" smtClean="0"/>
              <a:t>thing happens for video,</a:t>
            </a:r>
          </a:p>
          <a:p>
            <a:endParaRPr lang="en-US" baseline="0" dirty="0" smtClean="0"/>
          </a:p>
          <a:p>
            <a:r>
              <a:rPr lang="en-US" baseline="0" dirty="0" smtClean="0"/>
              <a:t> [there is 100x compression available, but for PSNR &lt; xxx, means to have it actually useful, ]</a:t>
            </a:r>
          </a:p>
          <a:p>
            <a:endParaRPr lang="en-US" baseline="0" dirty="0" smtClean="0"/>
          </a:p>
          <a:p>
            <a:r>
              <a:rPr lang="en-US" baseline="0" dirty="0" smtClean="0"/>
              <a:t>usually people design video codecs [takes into performance (compression ratio, video quality, compression time) different options (many parameter you can tune) &amp; simplicity ( easy to </a:t>
            </a:r>
            <a:r>
              <a:rPr lang="en-US" baseline="0" dirty="0" err="1" smtClean="0"/>
              <a:t>impelemnt</a:t>
            </a:r>
            <a:r>
              <a:rPr lang="en-US" baseline="0" dirty="0" smtClean="0"/>
              <a:t> ) into account,] usually achieves 40%~10% compression ratio. Which is not sufficient for the microscopy system </a:t>
            </a:r>
          </a:p>
          <a:p>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a:t>
            </a:fld>
            <a:endParaRPr lang="en-US"/>
          </a:p>
        </p:txBody>
      </p:sp>
    </p:spTree>
    <p:extLst>
      <p:ext uri="{BB962C8B-B14F-4D97-AF65-F5344CB8AC3E}">
        <p14:creationId xmlns:p14="http://schemas.microsoft.com/office/powerpoint/2010/main" val="150980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baseline="0" dirty="0" smtClean="0"/>
              <a:t>I will talk about three projects I did on BLE beacons, with my custom compression techniques</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70</a:t>
            </a:fld>
            <a:endParaRPr lang="en-US"/>
          </a:p>
        </p:txBody>
      </p:sp>
    </p:spTree>
    <p:extLst>
      <p:ext uri="{BB962C8B-B14F-4D97-AF65-F5344CB8AC3E}">
        <p14:creationId xmlns:p14="http://schemas.microsoft.com/office/powerpoint/2010/main" val="306031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did another example in using </a:t>
            </a:r>
            <a:r>
              <a:rPr lang="en-US" dirty="0" err="1" smtClean="0"/>
              <a:t>ble</a:t>
            </a:r>
            <a:r>
              <a:rPr lang="en-US" dirty="0" smtClean="0"/>
              <a:t> beacons</a:t>
            </a:r>
            <a:r>
              <a:rPr lang="en-US" baseline="0" dirty="0" smtClean="0"/>
              <a:t> for </a:t>
            </a:r>
            <a:r>
              <a:rPr lang="en-US" baseline="0" dirty="0" err="1" smtClean="0"/>
              <a:t>incdoor</a:t>
            </a:r>
            <a:r>
              <a:rPr lang="en-US" baseline="0" dirty="0" smtClean="0"/>
              <a:t> </a:t>
            </a:r>
            <a:r>
              <a:rPr lang="en-US" baseline="0" dirty="0" err="1" smtClean="0"/>
              <a:t>agumented</a:t>
            </a:r>
            <a:r>
              <a:rPr lang="en-US" baseline="0" dirty="0" smtClean="0"/>
              <a:t> reality </a:t>
            </a:r>
          </a:p>
          <a:p>
            <a:r>
              <a:rPr lang="en-US" baseline="0" dirty="0" smtClean="0"/>
              <a:t>The </a:t>
            </a:r>
            <a:r>
              <a:rPr lang="en-US" baseline="0" dirty="0" err="1" smtClean="0"/>
              <a:t>sytem</a:t>
            </a:r>
            <a:r>
              <a:rPr lang="en-US" baseline="0" dirty="0" smtClean="0"/>
              <a:t> </a:t>
            </a:r>
            <a:r>
              <a:rPr lang="en-US" baseline="0" dirty="0" err="1" smtClean="0"/>
              <a:t>wroks</a:t>
            </a:r>
            <a:r>
              <a:rPr lang="en-US" baseline="0" dirty="0" smtClean="0"/>
              <a:t> in two phases</a:t>
            </a:r>
          </a:p>
          <a:p>
            <a:r>
              <a:rPr lang="en-US" baseline="0" dirty="0" smtClean="0"/>
              <a:t>In capture phase, the object of interest is captured by the camera placed in the room, the motion data is </a:t>
            </a:r>
            <a:r>
              <a:rPr lang="en-US" baseline="0" dirty="0" err="1" smtClean="0"/>
              <a:t>recoreedd</a:t>
            </a:r>
            <a:r>
              <a:rPr lang="en-US" baseline="0" dirty="0" smtClean="0"/>
              <a:t> and </a:t>
            </a:r>
            <a:r>
              <a:rPr lang="en-US" baseline="0" dirty="0" err="1" smtClean="0"/>
              <a:t>sostred</a:t>
            </a:r>
            <a:r>
              <a:rPr lang="en-US" baseline="0" dirty="0" smtClean="0"/>
              <a:t> in the beacons</a:t>
            </a:r>
          </a:p>
          <a:p>
            <a:r>
              <a:rPr lang="en-US" baseline="0" dirty="0" smtClean="0"/>
              <a:t>Then in the render phase, a </a:t>
            </a:r>
            <a:r>
              <a:rPr lang="en-US" baseline="0" dirty="0" err="1" smtClean="0"/>
              <a:t>reviewr</a:t>
            </a:r>
            <a:r>
              <a:rPr lang="en-US" baseline="0" dirty="0" smtClean="0"/>
              <a:t> can use a mobile phone or tablet to receive the data from beacon and  watch the virtual object rendered in the scene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71</a:t>
            </a:fld>
            <a:endParaRPr lang="en-US"/>
          </a:p>
        </p:txBody>
      </p:sp>
    </p:spTree>
    <p:extLst>
      <p:ext uri="{BB962C8B-B14F-4D97-AF65-F5344CB8AC3E}">
        <p14:creationId xmlns:p14="http://schemas.microsoft.com/office/powerpoint/2010/main" val="727715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system</a:t>
            </a:r>
            <a:r>
              <a:rPr lang="en-US" baseline="0" dirty="0" smtClean="0"/>
              <a:t> in action. The person is captured and rendered as an </a:t>
            </a:r>
            <a:r>
              <a:rPr lang="en-US" baseline="0" dirty="0" err="1" smtClean="0"/>
              <a:t>avator</a:t>
            </a:r>
            <a:r>
              <a:rPr lang="en-US" baseline="0" dirty="0" smtClean="0"/>
              <a:t> composed by simple shapes</a:t>
            </a:r>
          </a:p>
          <a:p>
            <a:r>
              <a:rPr lang="en-US" dirty="0" smtClean="0"/>
              <a:t>We</a:t>
            </a:r>
            <a:r>
              <a:rPr lang="en-US" baseline="0" dirty="0" smtClean="0"/>
              <a:t> need to do </a:t>
            </a:r>
            <a:r>
              <a:rPr lang="en-US" baseline="0" dirty="0" err="1" smtClean="0"/>
              <a:t>localizatoin</a:t>
            </a:r>
            <a:r>
              <a:rPr lang="en-US" baseline="0" dirty="0" smtClean="0"/>
              <a:t> and pose estimation of the viewer, in order to doing that, we also need to put additional data into the beacon</a:t>
            </a:r>
          </a:p>
          <a:p>
            <a:endParaRPr lang="en-US" baseline="0" dirty="0" smtClean="0"/>
          </a:p>
          <a:p>
            <a:r>
              <a:rPr lang="en-US" baseline="0" dirty="0" err="1" smtClean="0"/>
              <a:t>Xk</a:t>
            </a:r>
            <a:r>
              <a:rPr lang="en-US" baseline="0" dirty="0" smtClean="0"/>
              <a:t>: estimation of the status</a:t>
            </a:r>
          </a:p>
          <a:p>
            <a:r>
              <a:rPr lang="en-US" baseline="0" dirty="0" err="1" smtClean="0"/>
              <a:t>Fk</a:t>
            </a:r>
            <a:r>
              <a:rPr lang="en-US" baseline="0" dirty="0" smtClean="0"/>
              <a:t>: relationship </a:t>
            </a:r>
          </a:p>
          <a:p>
            <a:r>
              <a:rPr lang="en-US" baseline="0" dirty="0" err="1" smtClean="0"/>
              <a:t>Pk</a:t>
            </a:r>
            <a:r>
              <a:rPr lang="en-US" baseline="0" dirty="0" smtClean="0"/>
              <a:t>: </a:t>
            </a:r>
            <a:r>
              <a:rPr lang="en-US" baseline="0" dirty="0" err="1" smtClean="0"/>
              <a:t>Convariance</a:t>
            </a:r>
            <a:endParaRPr lang="en-US" baseline="0" dirty="0" smtClean="0"/>
          </a:p>
          <a:p>
            <a:r>
              <a:rPr lang="en-US" baseline="0" dirty="0" err="1" smtClean="0"/>
              <a:t>Bkuk</a:t>
            </a:r>
            <a:r>
              <a:rPr lang="en-US" baseline="0" dirty="0" smtClean="0"/>
              <a:t>: outside influence</a:t>
            </a:r>
          </a:p>
          <a:p>
            <a:r>
              <a:rPr lang="en-US" baseline="0" dirty="0" err="1" smtClean="0"/>
              <a:t>Qk</a:t>
            </a:r>
            <a:r>
              <a:rPr lang="en-US" baseline="0" dirty="0" smtClean="0"/>
              <a:t>: outside influence on </a:t>
            </a:r>
            <a:r>
              <a:rPr lang="en-US" baseline="0" dirty="0" err="1" smtClean="0"/>
              <a:t>convariance</a:t>
            </a:r>
            <a:endParaRPr lang="en-US" baseline="0" dirty="0" smtClean="0"/>
          </a:p>
          <a:p>
            <a:r>
              <a:rPr lang="en-US" baseline="0" dirty="0" err="1" smtClean="0"/>
              <a:t>Hk</a:t>
            </a:r>
            <a:r>
              <a:rPr lang="en-US" baseline="0" dirty="0" smtClean="0"/>
              <a:t>: sensor reading scaling</a:t>
            </a:r>
          </a:p>
          <a:p>
            <a:r>
              <a:rPr lang="en-US" baseline="0" dirty="0" err="1" smtClean="0"/>
              <a:t>Rk</a:t>
            </a:r>
            <a:r>
              <a:rPr lang="en-US" baseline="0" dirty="0" smtClean="0"/>
              <a:t>: uncertainty of sensor</a:t>
            </a:r>
          </a:p>
          <a:p>
            <a:r>
              <a:rPr lang="en-US" baseline="0" dirty="0" err="1" smtClean="0"/>
              <a:t>Zk</a:t>
            </a:r>
            <a:r>
              <a:rPr lang="en-US" baseline="0" dirty="0" smtClean="0"/>
              <a:t>: observed new measurement</a:t>
            </a:r>
          </a:p>
          <a:p>
            <a:r>
              <a:rPr lang="en-US" baseline="0" dirty="0" smtClean="0"/>
              <a:t>K’: </a:t>
            </a:r>
            <a:r>
              <a:rPr lang="en-US" baseline="0" dirty="0" err="1" smtClean="0"/>
              <a:t>kalman</a:t>
            </a:r>
            <a:r>
              <a:rPr lang="en-US" baseline="0" dirty="0" smtClean="0"/>
              <a:t> gain</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72</a:t>
            </a:fld>
            <a:endParaRPr lang="en-US"/>
          </a:p>
        </p:txBody>
      </p:sp>
    </p:spTree>
    <p:extLst>
      <p:ext uri="{BB962C8B-B14F-4D97-AF65-F5344CB8AC3E}">
        <p14:creationId xmlns:p14="http://schemas.microsoft.com/office/powerpoint/2010/main" val="903596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73</a:t>
            </a:fld>
            <a:endParaRPr lang="en-US"/>
          </a:p>
        </p:txBody>
      </p:sp>
    </p:spTree>
    <p:extLst>
      <p:ext uri="{BB962C8B-B14F-4D97-AF65-F5344CB8AC3E}">
        <p14:creationId xmlns:p14="http://schemas.microsoft.com/office/powerpoint/2010/main" val="786326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store visual feature data into beacons, to reduce the data size, we only select the subset of the visual feature. Detected. IN the selection, we consider the two factors, the entropy of the feature and the location of the feature in the image. We prefer visual feature with high entropy and more close to the center of the scene, the reason for the first factor is that we want to reduce the chance of mismatch, the reason for the second factor is that the image being matched is usually shoot in the same scene as the reference image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74</a:t>
            </a:fld>
            <a:endParaRPr lang="en-US"/>
          </a:p>
        </p:txBody>
      </p:sp>
    </p:spTree>
    <p:extLst>
      <p:ext uri="{BB962C8B-B14F-4D97-AF65-F5344CB8AC3E}">
        <p14:creationId xmlns:p14="http://schemas.microsoft.com/office/powerpoint/2010/main" val="29133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size</a:t>
            </a:r>
            <a:r>
              <a:rPr lang="en-US" baseline="0" dirty="0" smtClean="0"/>
              <a:t> of the data to be stored in the beacon can be contains three parts, the </a:t>
            </a:r>
            <a:r>
              <a:rPr lang="mr-IN" baseline="0" dirty="0" smtClean="0"/>
              <a:t>…</a:t>
            </a:r>
            <a:r>
              <a:rPr lang="en-US" baseline="0" dirty="0" smtClean="0"/>
              <a:t> which is related to how may key points, the data size for each key point and the length of the 3D motion, it also includes the data size for encoding visual feature and the data length for encoding camera metadata, position and focal length, etc.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75</a:t>
            </a:fld>
            <a:endParaRPr lang="en-US"/>
          </a:p>
        </p:txBody>
      </p:sp>
    </p:spTree>
    <p:extLst>
      <p:ext uri="{BB962C8B-B14F-4D97-AF65-F5344CB8AC3E}">
        <p14:creationId xmlns:p14="http://schemas.microsoft.com/office/powerpoint/2010/main" val="192337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evaluation, we measure</a:t>
            </a:r>
            <a:r>
              <a:rPr lang="en-US" baseline="0" dirty="0" smtClean="0"/>
              <a:t> the localization error in </a:t>
            </a:r>
            <a:r>
              <a:rPr lang="en-US" baseline="0" dirty="0" err="1" smtClean="0"/>
              <a:t>centermeters</a:t>
            </a:r>
            <a:r>
              <a:rPr lang="en-US" baseline="0" dirty="0" smtClean="0"/>
              <a:t> and pose estimation accuracy in angles</a:t>
            </a:r>
          </a:p>
          <a:p>
            <a:r>
              <a:rPr lang="en-US" baseline="0" dirty="0" smtClean="0"/>
              <a:t> we compare the result with only use BLE, only use camera and with sensor fusion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Result is shown in heat map</a:t>
            </a:r>
          </a:p>
          <a:p>
            <a:r>
              <a:rPr lang="en-US" baseline="0" dirty="0" smtClean="0"/>
              <a:t> Our system will turn off camera matching when the viewer’s camera is not looking at the scene where the </a:t>
            </a:r>
            <a:r>
              <a:rPr lang="en-US" baseline="0" dirty="0" err="1" smtClean="0"/>
              <a:t>virrtual</a:t>
            </a:r>
            <a:r>
              <a:rPr lang="en-US" baseline="0" dirty="0" smtClean="0"/>
              <a:t> object is placed, so the are two missing measurements. </a:t>
            </a:r>
          </a:p>
          <a:p>
            <a:r>
              <a:rPr lang="en-US" baseline="0" dirty="0" smtClean="0"/>
              <a:t>Result suggests that, sensor fusion will improve the accuracy in both localization and pose </a:t>
            </a:r>
            <a:r>
              <a:rPr lang="en-US" baseline="0" dirty="0" err="1" smtClean="0"/>
              <a:t>emstimation</a:t>
            </a:r>
            <a:r>
              <a:rPr lang="en-US" baseline="0" dirty="0" smtClean="0"/>
              <a:t> in most cases </a:t>
            </a:r>
          </a:p>
        </p:txBody>
      </p:sp>
      <p:sp>
        <p:nvSpPr>
          <p:cNvPr id="4" name="Slide Number Placeholder 3"/>
          <p:cNvSpPr>
            <a:spLocks noGrp="1"/>
          </p:cNvSpPr>
          <p:nvPr>
            <p:ph type="sldNum" sz="quarter" idx="10"/>
          </p:nvPr>
        </p:nvSpPr>
        <p:spPr/>
        <p:txBody>
          <a:bodyPr/>
          <a:lstStyle/>
          <a:p>
            <a:fld id="{44023F6E-C6CB-C24C-B6B2-0D5C3CD26DDE}" type="slidenum">
              <a:rPr lang="en-US" smtClean="0"/>
              <a:t>77</a:t>
            </a:fld>
            <a:endParaRPr lang="en-US"/>
          </a:p>
        </p:txBody>
      </p:sp>
    </p:spTree>
    <p:extLst>
      <p:ext uri="{BB962C8B-B14F-4D97-AF65-F5344CB8AC3E}">
        <p14:creationId xmlns:p14="http://schemas.microsoft.com/office/powerpoint/2010/main" val="45364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p>
          <a:p>
            <a:r>
              <a:rPr lang="en-US" dirty="0" smtClean="0"/>
              <a:t> I explained</a:t>
            </a:r>
            <a:r>
              <a:rPr lang="mr-IN" dirty="0" smtClean="0"/>
              <a:t>…</a:t>
            </a:r>
            <a:endParaRPr lang="en-US" dirty="0" smtClean="0"/>
          </a:p>
          <a:p>
            <a:r>
              <a:rPr lang="en-US" dirty="0" smtClean="0"/>
              <a:t>They</a:t>
            </a:r>
            <a:r>
              <a:rPr lang="en-US" baseline="0" dirty="0" smtClean="0"/>
              <a:t> used the approach of </a:t>
            </a:r>
          </a:p>
          <a:p>
            <a:r>
              <a:rPr lang="en-US" baseline="0" dirty="0" smtClean="0"/>
              <a:t>They also makes use spatial property of system hardware, for example</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78</a:t>
            </a:fld>
            <a:endParaRPr lang="en-US"/>
          </a:p>
        </p:txBody>
      </p:sp>
    </p:spTree>
    <p:extLst>
      <p:ext uri="{BB962C8B-B14F-4D97-AF65-F5344CB8AC3E}">
        <p14:creationId xmlns:p14="http://schemas.microsoft.com/office/powerpoint/2010/main" val="322813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contribution of this part of my research is that I built the first system for storing / broadcasting xxx, first </a:t>
            </a:r>
            <a:r>
              <a:rPr lang="mr-IN" baseline="0" dirty="0" smtClean="0"/>
              <a:t>…</a:t>
            </a:r>
            <a:r>
              <a:rPr lang="en-US" baseline="0" dirty="0" smtClean="0"/>
              <a:t> and first </a:t>
            </a:r>
            <a:r>
              <a:rPr lang="mr-IN" baseline="0" dirty="0" smtClean="0"/>
              <a:t>…</a:t>
            </a:r>
            <a:r>
              <a:rPr lang="en-US" baseline="0" dirty="0" smtClean="0"/>
              <a:t> </a:t>
            </a:r>
          </a:p>
          <a:p>
            <a:r>
              <a:rPr lang="en-US" baseline="0" dirty="0" err="1" smtClean="0"/>
              <a:t>Algorithmwise</a:t>
            </a:r>
            <a:r>
              <a:rPr lang="en-US" baseline="0" dirty="0" smtClean="0"/>
              <a:t>, I designed the new visual feature selection </a:t>
            </a:r>
            <a:r>
              <a:rPr lang="en-US" baseline="0" dirty="0" err="1" smtClean="0"/>
              <a:t>algoirthm</a:t>
            </a:r>
            <a:r>
              <a:rPr lang="en-US" baseline="0" dirty="0" smtClean="0"/>
              <a:t> and IMU guided multi-view </a:t>
            </a:r>
            <a:r>
              <a:rPr lang="en-US" baseline="0" dirty="0" err="1" smtClean="0"/>
              <a:t>catpure</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79</a:t>
            </a:fld>
            <a:endParaRPr lang="en-US"/>
          </a:p>
        </p:txBody>
      </p:sp>
    </p:spTree>
    <p:extLst>
      <p:ext uri="{BB962C8B-B14F-4D97-AF65-F5344CB8AC3E}">
        <p14:creationId xmlns:p14="http://schemas.microsoft.com/office/powerpoint/2010/main" val="419107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IMU-guided</a:t>
            </a:r>
            <a:r>
              <a:rPr lang="en-US" baseline="0" dirty="0" smtClean="0"/>
              <a:t> multi-view capture method can be applied in other multi-view capture systems </a:t>
            </a:r>
          </a:p>
          <a:p>
            <a:endParaRPr lang="en-US" dirty="0" smtClean="0"/>
          </a:p>
          <a:p>
            <a:r>
              <a:rPr lang="en-US" dirty="0" smtClean="0"/>
              <a:t>Visual feature selection algorithm can increase</a:t>
            </a:r>
            <a:r>
              <a:rPr lang="en-US" baseline="0" dirty="0" smtClean="0"/>
              <a:t> the efficiency in any systems that uses visual features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80</a:t>
            </a:fld>
            <a:endParaRPr lang="en-US"/>
          </a:p>
        </p:txBody>
      </p:sp>
    </p:spTree>
    <p:extLst>
      <p:ext uri="{BB962C8B-B14F-4D97-AF65-F5344CB8AC3E}">
        <p14:creationId xmlns:p14="http://schemas.microsoft.com/office/powerpoint/2010/main" val="7307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of interest of my research is </a:t>
            </a:r>
            <a:r>
              <a:rPr lang="mr-IN" baseline="0" dirty="0" smtClean="0"/>
              <a:t>…</a:t>
            </a:r>
            <a:r>
              <a:rPr lang="en-US" baseline="0" dirty="0" smtClean="0"/>
              <a:t> </a:t>
            </a:r>
          </a:p>
          <a:p>
            <a:r>
              <a:rPr lang="en-US" baseline="0" dirty="0" smtClean="0"/>
              <a:t>The goal is to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a:t>
            </a:fld>
            <a:endParaRPr lang="en-US"/>
          </a:p>
        </p:txBody>
      </p:sp>
    </p:spTree>
    <p:extLst>
      <p:ext uri="{BB962C8B-B14F-4D97-AF65-F5344CB8AC3E}">
        <p14:creationId xmlns:p14="http://schemas.microsoft.com/office/powerpoint/2010/main" val="80502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81</a:t>
            </a:fld>
            <a:endParaRPr lang="en-US"/>
          </a:p>
        </p:txBody>
      </p:sp>
    </p:spTree>
    <p:extLst>
      <p:ext uri="{BB962C8B-B14F-4D97-AF65-F5344CB8AC3E}">
        <p14:creationId xmlns:p14="http://schemas.microsoft.com/office/powerpoint/2010/main" val="879606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82</a:t>
            </a:fld>
            <a:endParaRPr lang="en-US"/>
          </a:p>
        </p:txBody>
      </p:sp>
    </p:spTree>
    <p:extLst>
      <p:ext uri="{BB962C8B-B14F-4D97-AF65-F5344CB8AC3E}">
        <p14:creationId xmlns:p14="http://schemas.microsoft.com/office/powerpoint/2010/main" val="1601551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OK</a:t>
            </a:r>
            <a:endParaRPr lang="en-US" dirty="0"/>
          </a:p>
        </p:txBody>
      </p:sp>
      <p:sp>
        <p:nvSpPr>
          <p:cNvPr id="4" name="Slide Number Placeholder 3"/>
          <p:cNvSpPr>
            <a:spLocks noGrp="1"/>
          </p:cNvSpPr>
          <p:nvPr>
            <p:ph type="sldNum" sz="quarter" idx="10"/>
          </p:nvPr>
        </p:nvSpPr>
        <p:spPr/>
        <p:txBody>
          <a:bodyPr/>
          <a:lstStyle/>
          <a:p>
            <a:fld id="{121B04FF-11E3-914A-9A55-9CDDD6D6008A}" type="slidenum">
              <a:rPr lang="en-US" smtClean="0"/>
              <a:t>83</a:t>
            </a:fld>
            <a:endParaRPr lang="en-US"/>
          </a:p>
        </p:txBody>
      </p:sp>
    </p:spTree>
    <p:extLst>
      <p:ext uri="{BB962C8B-B14F-4D97-AF65-F5344CB8AC3E}">
        <p14:creationId xmlns:p14="http://schemas.microsoft.com/office/powerpoint/2010/main" val="3182670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Our</a:t>
            </a:r>
            <a:r>
              <a:rPr lang="en-US" baseline="0" dirty="0" smtClean="0"/>
              <a:t> method makes use of the fact that not all pixels from the captured video is used in the analysis</a:t>
            </a:r>
          </a:p>
          <a:p>
            <a:r>
              <a:rPr lang="en-US" baseline="0" dirty="0" smtClean="0"/>
              <a:t>The left is a region of the sample video frame while only the white region on the right side is used in analysis.</a:t>
            </a:r>
            <a:endParaRPr lang="en-US" dirty="0" smtClean="0"/>
          </a:p>
        </p:txBody>
      </p:sp>
      <p:sp>
        <p:nvSpPr>
          <p:cNvPr id="4" name="Slide Number Placeholder 3"/>
          <p:cNvSpPr>
            <a:spLocks noGrp="1"/>
          </p:cNvSpPr>
          <p:nvPr>
            <p:ph type="sldNum" sz="quarter" idx="10"/>
          </p:nvPr>
        </p:nvSpPr>
        <p:spPr/>
        <p:txBody>
          <a:bodyPr/>
          <a:lstStyle/>
          <a:p>
            <a:fld id="{121B04FF-11E3-914A-9A55-9CDDD6D6008A}" type="slidenum">
              <a:rPr lang="en-US" smtClean="0"/>
              <a:t>84</a:t>
            </a:fld>
            <a:endParaRPr lang="en-US"/>
          </a:p>
        </p:txBody>
      </p:sp>
    </p:spTree>
    <p:extLst>
      <p:ext uri="{BB962C8B-B14F-4D97-AF65-F5344CB8AC3E}">
        <p14:creationId xmlns:p14="http://schemas.microsoft.com/office/powerpoint/2010/main" val="1610930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a:t>
            </a:r>
            <a:r>
              <a:rPr lang="en-US" baseline="0" dirty="0" smtClean="0"/>
              <a:t> looked into the systems I worked on and find out the type of system where new compression works better is </a:t>
            </a:r>
            <a:r>
              <a:rPr lang="en-US" baseline="0" smtClean="0"/>
              <a:t>whenwhy</a:t>
            </a:r>
            <a:r>
              <a:rPr lang="en-US" baseline="0" dirty="0" smtClean="0"/>
              <a:t> traditional compression techniques does not work efficiently, </a:t>
            </a:r>
          </a:p>
          <a:p>
            <a:r>
              <a:rPr lang="en-US" baseline="0" dirty="0" smtClean="0"/>
              <a:t>The reason is that there are mismatches exist in the systems, for example </a:t>
            </a:r>
            <a:r>
              <a:rPr lang="mr-IN" baseline="0" dirty="0" smtClean="0"/>
              <a:t>…</a:t>
            </a:r>
            <a:r>
              <a:rPr lang="en-US" baseline="0" dirty="0" smtClean="0"/>
              <a:t> </a:t>
            </a:r>
          </a:p>
          <a:p>
            <a:r>
              <a:rPr lang="en-US" baseline="0" dirty="0" smtClean="0"/>
              <a:t>Therefore my thesis statement is: </a:t>
            </a:r>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85</a:t>
            </a:fld>
            <a:endParaRPr lang="en-US"/>
          </a:p>
        </p:txBody>
      </p:sp>
    </p:spTree>
    <p:extLst>
      <p:ext uri="{BB962C8B-B14F-4D97-AF65-F5344CB8AC3E}">
        <p14:creationId xmlns:p14="http://schemas.microsoft.com/office/powerpoint/2010/main" val="1077135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noise already changes the analysis result, if a statistical test cannot tell the difference of the difference introduced by compression and the difference introduced by noise, we consider the compressed video is still useful.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86</a:t>
            </a:fld>
            <a:endParaRPr lang="en-US"/>
          </a:p>
        </p:txBody>
      </p:sp>
    </p:spTree>
    <p:extLst>
      <p:ext uri="{BB962C8B-B14F-4D97-AF65-F5344CB8AC3E}">
        <p14:creationId xmlns:p14="http://schemas.microsoft.com/office/powerpoint/2010/main" val="457071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 WE also did some user study</a:t>
            </a:r>
          </a:p>
          <a:p>
            <a:r>
              <a:rPr lang="en-US" dirty="0" smtClean="0"/>
              <a:t>-Goal: Test if</a:t>
            </a:r>
            <a:r>
              <a:rPr lang="en-US" baseline="0" dirty="0" smtClean="0"/>
              <a:t> the user write image can be read by another one </a:t>
            </a:r>
            <a:endParaRPr lang="en-US" dirty="0" smtClean="0"/>
          </a:p>
          <a:p>
            <a:r>
              <a:rPr lang="en-US" dirty="0" smtClean="0"/>
              <a:t>-12 participants</a:t>
            </a:r>
          </a:p>
          <a:p>
            <a:r>
              <a:rPr lang="en-US" dirty="0" smtClean="0"/>
              <a:t>-We had drawing</a:t>
            </a:r>
          </a:p>
          <a:p>
            <a:r>
              <a:rPr lang="en-US" dirty="0" smtClean="0"/>
              <a:t>-Better t</a:t>
            </a:r>
            <a:r>
              <a:rPr lang="en-US" baseline="0" dirty="0" smtClean="0"/>
              <a:t>o expand in the whole screen, not being symbols that are easy to confused with other symbols “o”</a:t>
            </a:r>
            <a:endParaRPr lang="en-US" dirty="0"/>
          </a:p>
        </p:txBody>
      </p:sp>
      <p:sp>
        <p:nvSpPr>
          <p:cNvPr id="4" name="Slide Number Placeholder 3"/>
          <p:cNvSpPr>
            <a:spLocks noGrp="1"/>
          </p:cNvSpPr>
          <p:nvPr>
            <p:ph type="sldNum" sz="quarter" idx="10"/>
          </p:nvPr>
        </p:nvSpPr>
        <p:spPr/>
        <p:txBody>
          <a:bodyPr/>
          <a:lstStyle/>
          <a:p>
            <a:fld id="{E96F14FC-BB40-4246-9665-42C13106B21A}" type="slidenum">
              <a:rPr lang="en-US" smtClean="0"/>
              <a:t>87</a:t>
            </a:fld>
            <a:endParaRPr lang="en-US"/>
          </a:p>
        </p:txBody>
      </p:sp>
    </p:spTree>
    <p:extLst>
      <p:ext uri="{BB962C8B-B14F-4D97-AF65-F5344CB8AC3E}">
        <p14:creationId xmlns:p14="http://schemas.microsoft.com/office/powerpoint/2010/main" val="868800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our method against standard lossless compression method in terms of compression ratio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Compare</a:t>
            </a:r>
            <a:r>
              <a:rPr lang="en-US" baseline="0" dirty="0" smtClean="0"/>
              <a:t> our method against other lossy compression method in terms of compressed video quality</a:t>
            </a:r>
          </a:p>
          <a:p>
            <a:endParaRPr lang="en-US" dirty="0"/>
          </a:p>
        </p:txBody>
      </p:sp>
      <p:sp>
        <p:nvSpPr>
          <p:cNvPr id="4" name="Slide Number Placeholder 3"/>
          <p:cNvSpPr>
            <a:spLocks noGrp="1"/>
          </p:cNvSpPr>
          <p:nvPr>
            <p:ph type="sldNum" sz="quarter" idx="10"/>
          </p:nvPr>
        </p:nvSpPr>
        <p:spPr/>
        <p:txBody>
          <a:bodyPr/>
          <a:lstStyle/>
          <a:p>
            <a:fld id="{298ACAEF-C929-1F4E-AD0D-AB476BE3B239}" type="slidenum">
              <a:rPr lang="en-US" smtClean="0"/>
              <a:t>88</a:t>
            </a:fld>
            <a:endParaRPr lang="en-US"/>
          </a:p>
        </p:txBody>
      </p:sp>
    </p:spTree>
    <p:extLst>
      <p:ext uri="{BB962C8B-B14F-4D97-AF65-F5344CB8AC3E}">
        <p14:creationId xmlns:p14="http://schemas.microsoft.com/office/powerpoint/2010/main" val="142611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Here we have another optimization here: the good pair of images may not be easy to find: the user may need to try many times. </a:t>
            </a:r>
          </a:p>
          <a:p>
            <a:r>
              <a:rPr lang="en-US" baseline="0" dirty="0" smtClean="0"/>
              <a:t>We design and implemented a IMU guided capture</a:t>
            </a:r>
          </a:p>
        </p:txBody>
      </p:sp>
      <p:sp>
        <p:nvSpPr>
          <p:cNvPr id="4" name="Slide Number Placeholder 3"/>
          <p:cNvSpPr>
            <a:spLocks noGrp="1"/>
          </p:cNvSpPr>
          <p:nvPr>
            <p:ph type="sldNum" sz="quarter" idx="10"/>
          </p:nvPr>
        </p:nvSpPr>
        <p:spPr/>
        <p:txBody>
          <a:bodyPr/>
          <a:lstStyle/>
          <a:p>
            <a:fld id="{E96F14FC-BB40-4246-9665-42C13106B21A}" type="slidenum">
              <a:rPr lang="en-US" smtClean="0"/>
              <a:t>89</a:t>
            </a:fld>
            <a:endParaRPr lang="en-US"/>
          </a:p>
        </p:txBody>
      </p:sp>
    </p:spTree>
    <p:extLst>
      <p:ext uri="{BB962C8B-B14F-4D97-AF65-F5344CB8AC3E}">
        <p14:creationId xmlns:p14="http://schemas.microsoft.com/office/powerpoint/2010/main" val="667278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may replace with other diagram.. Think about it</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90</a:t>
            </a:fld>
            <a:endParaRPr lang="en-US"/>
          </a:p>
        </p:txBody>
      </p:sp>
    </p:spTree>
    <p:extLst>
      <p:ext uri="{BB962C8B-B14F-4D97-AF65-F5344CB8AC3E}">
        <p14:creationId xmlns:p14="http://schemas.microsoft.com/office/powerpoint/2010/main" val="8703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question in two given examples look different, they can be addressed in the same way</a:t>
            </a:r>
          </a:p>
          <a:p>
            <a:endParaRPr lang="en-US" dirty="0" smtClean="0"/>
          </a:p>
          <a:p>
            <a:r>
              <a:rPr lang="en-US" dirty="0" smtClean="0"/>
              <a:t>The basic idea</a:t>
            </a:r>
            <a:r>
              <a:rPr lang="en-US" baseline="0" dirty="0" smtClean="0"/>
              <a:t> of my approach is shown in the plot</a:t>
            </a:r>
          </a:p>
          <a:p>
            <a:endParaRPr lang="en-US" baseline="0" dirty="0" smtClean="0"/>
          </a:p>
          <a:p>
            <a:r>
              <a:rPr lang="en-US" baseline="0" dirty="0" smtClean="0"/>
              <a:t>instead of following the traditional compression method that reduces the amount of information in the input data,</a:t>
            </a:r>
          </a:p>
          <a:p>
            <a:r>
              <a:rPr lang="en-US" baseline="0" dirty="0" smtClean="0"/>
              <a:t>We construct the compressed data by prioritizing the content of interest. </a:t>
            </a:r>
          </a:p>
          <a:p>
            <a:r>
              <a:rPr lang="en-US" baseline="0" dirty="0" smtClean="0"/>
              <a:t>Then we can have a new formula the data size of the compression </a:t>
            </a:r>
            <a:endParaRPr lang="en-US" dirty="0"/>
          </a:p>
        </p:txBody>
      </p:sp>
      <p:sp>
        <p:nvSpPr>
          <p:cNvPr id="4" name="Slide Number Placeholder 3"/>
          <p:cNvSpPr>
            <a:spLocks noGrp="1"/>
          </p:cNvSpPr>
          <p:nvPr>
            <p:ph type="sldNum" sz="quarter" idx="10"/>
          </p:nvPr>
        </p:nvSpPr>
        <p:spPr/>
        <p:txBody>
          <a:bodyPr/>
          <a:lstStyle/>
          <a:p>
            <a:fld id="{44023F6E-C6CB-C24C-B6B2-0D5C3CD26DDE}" type="slidenum">
              <a:rPr lang="en-US" smtClean="0"/>
              <a:t>9</a:t>
            </a:fld>
            <a:endParaRPr lang="en-US"/>
          </a:p>
        </p:txBody>
      </p:sp>
    </p:spTree>
    <p:extLst>
      <p:ext uri="{BB962C8B-B14F-4D97-AF65-F5344CB8AC3E}">
        <p14:creationId xmlns:p14="http://schemas.microsoft.com/office/powerpoint/2010/main" val="213639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23F6E-C6CB-C24C-B6B2-0D5C3CD26DDE}" type="slidenum">
              <a:rPr lang="en-US" smtClean="0"/>
              <a:t>91</a:t>
            </a:fld>
            <a:endParaRPr lang="en-US"/>
          </a:p>
        </p:txBody>
      </p:sp>
    </p:spTree>
    <p:extLst>
      <p:ext uri="{BB962C8B-B14F-4D97-AF65-F5344CB8AC3E}">
        <p14:creationId xmlns:p14="http://schemas.microsoft.com/office/powerpoint/2010/main" val="16266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F78017-BC94-F844-889A-6366B305199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2FEE87-35CE-2D43-AA52-F9C227C1DB07}"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065359-75DE-D84D-8E50-F623D73F4AC1}"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45209E-4BF9-7F43-A210-91278E0A207F}"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B4BC7B-9C86-6E49-B536-7D5DD48384A3}"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10BEA3-E5CA-4642-896F-3BEA603ED844}"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6A7AE4-73B8-6447-97FA-8A681508C486}" type="datetime1">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D287C-4E77-694F-BD59-2903AD2DE902}" type="datetime1">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6394-052A-C84D-9A7B-BF6EA253F5EA}" type="datetime1">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1BC5D-AEFC-3C4D-8AFB-B04E813E83E7}"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9F527-346A-A446-BE8C-52BA73D8259A}" type="datetime1">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37755-D871-3243-875F-265DFA9F13A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AF185-7C80-7344-8189-983FD32B980C}" type="datetime1">
              <a:rPr lang="en-US" smtClean="0"/>
              <a:t>4/2/17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37755-D871-3243-875F-265DFA9F13A0}" type="slidenum">
              <a:rPr lang="en-US" smtClean="0"/>
              <a:t>‹#›</a:t>
            </a:fld>
            <a:endParaRPr lang="en-US"/>
          </a:p>
        </p:txBody>
      </p:sp>
    </p:spTree>
    <p:extLst>
      <p:ext uri="{BB962C8B-B14F-4D97-AF65-F5344CB8AC3E}">
        <p14:creationId xmlns:p14="http://schemas.microsoft.com/office/powerpoint/2010/main" val="59063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22.png"/><Relationship Id="rId1" Type="http://schemas.microsoft.com/office/2007/relationships/media" Target="../media/media1.mpeg"/><Relationship Id="rId2" Type="http://schemas.openxmlformats.org/officeDocument/2006/relationships/video" Target="../media/media1.m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2.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png"/><Relationship Id="rId1" Type="http://schemas.microsoft.com/office/2007/relationships/media" Target="../media/media1.mpeg"/><Relationship Id="rId2" Type="http://schemas.openxmlformats.org/officeDocument/2006/relationships/video" Target="../media/media1.m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microsoft.com/office/2007/relationships/media" Target="../media/media2.mpeg"/><Relationship Id="rId2" Type="http://schemas.openxmlformats.org/officeDocument/2006/relationships/video" Target="../media/media2.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gif"/><Relationship Id="rId1" Type="http://schemas.microsoft.com/office/2007/relationships/media" Target="../media/media1.mpeg"/><Relationship Id="rId2" Type="http://schemas.openxmlformats.org/officeDocument/2006/relationships/video" Target="../media/media1.m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microsoft.com/office/2007/relationships/media" Target="../media/media3.mpeg"/><Relationship Id="rId2" Type="http://schemas.openxmlformats.org/officeDocument/2006/relationships/video" Target="../media/media3.mpeg"/><Relationship Id="rId3" Type="http://schemas.microsoft.com/office/2007/relationships/media" Target="../media/media4.mpeg"/><Relationship Id="rId4" Type="http://schemas.openxmlformats.org/officeDocument/2006/relationships/video" Target="../media/media4.mpeg"/><Relationship Id="rId5" Type="http://schemas.microsoft.com/office/2007/relationships/media" Target="../media/media5.mpeg"/><Relationship Id="rId6" Type="http://schemas.openxmlformats.org/officeDocument/2006/relationships/video" Target="../media/media5.mpeg"/><Relationship Id="rId7" Type="http://schemas.microsoft.com/office/2007/relationships/media" Target="../media/media6.mpeg"/><Relationship Id="rId8" Type="http://schemas.openxmlformats.org/officeDocument/2006/relationships/video" Target="../media/media6.mpeg"/><Relationship Id="rId9" Type="http://schemas.openxmlformats.org/officeDocument/2006/relationships/slideLayout" Target="../slideLayouts/slideLayout2.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8.xml"/><Relationship Id="rId5" Type="http://schemas.openxmlformats.org/officeDocument/2006/relationships/image" Target="../media/image43.png"/><Relationship Id="rId6" Type="http://schemas.openxmlformats.org/officeDocument/2006/relationships/image" Target="../media/image44.png"/><Relationship Id="rId1" Type="http://schemas.microsoft.com/office/2007/relationships/media" Target="../media/media7.mpeg"/><Relationship Id="rId2" Type="http://schemas.openxmlformats.org/officeDocument/2006/relationships/video" Target="../media/media7.m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package" Target="../embeddings/Microsoft_Word_Document1.docx"/><Relationship Id="rId5"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7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0.xml"/><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2.png"/><Relationship Id="rId1" Type="http://schemas.microsoft.com/office/2007/relationships/media" Target="../media/media1.mpeg"/><Relationship Id="rId2" Type="http://schemas.openxmlformats.org/officeDocument/2006/relationships/video" Target="../media/media1.m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png"/><Relationship Id="rId8"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3.emf"/></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emf"/><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7.emf"/></Relationships>
</file>

<file path=ppt/slides/_rels/slide6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40.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7.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37.png"/><Relationship Id="rId7" Type="http://schemas.openxmlformats.org/officeDocument/2006/relationships/image" Target="../media/image30.png"/><Relationship Id="rId8" Type="http://schemas.openxmlformats.org/officeDocument/2006/relationships/image" Target="../media/image138.png"/><Relationship Id="rId1" Type="http://schemas.microsoft.com/office/2007/relationships/media" Target="../media/media2.mpeg"/><Relationship Id="rId2" Type="http://schemas.openxmlformats.org/officeDocument/2006/relationships/video" Target="../media/media2.m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461" y="1360833"/>
            <a:ext cx="8179077" cy="1781331"/>
          </a:xfrm>
        </p:spPr>
        <p:txBody>
          <a:bodyPr>
            <a:noAutofit/>
          </a:bodyPr>
          <a:lstStyle/>
          <a:p>
            <a:r>
              <a:rPr lang="en-US" sz="4500" dirty="0" smtClean="0">
                <a:latin typeface="Gill Sans"/>
                <a:cs typeface="Gill Sans"/>
              </a:rPr>
              <a:t>Generic Framework for Prioritizing Content of Interest in Multimedia Data Compression</a:t>
            </a:r>
            <a:endParaRPr lang="en-US" sz="4500" dirty="0">
              <a:latin typeface="Gill Sans"/>
              <a:cs typeface="Gill Sans"/>
            </a:endParaRPr>
          </a:p>
        </p:txBody>
      </p:sp>
      <p:sp>
        <p:nvSpPr>
          <p:cNvPr id="3" name="Subtitle 2"/>
          <p:cNvSpPr>
            <a:spLocks noGrp="1"/>
          </p:cNvSpPr>
          <p:nvPr>
            <p:ph type="subTitle" idx="1"/>
          </p:nvPr>
        </p:nvSpPr>
        <p:spPr>
          <a:xfrm>
            <a:off x="1768336" y="4304748"/>
            <a:ext cx="5607326" cy="1314450"/>
          </a:xfrm>
        </p:spPr>
        <p:txBody>
          <a:bodyPr>
            <a:normAutofit lnSpcReduction="10000"/>
          </a:bodyPr>
          <a:lstStyle/>
          <a:p>
            <a:r>
              <a:rPr lang="en-US" dirty="0" smtClean="0">
                <a:solidFill>
                  <a:schemeClr val="tx1"/>
                </a:solidFill>
                <a:latin typeface="Gill Sans"/>
                <a:cs typeface="Gill Sans"/>
              </a:rPr>
              <a:t>Chong Shao</a:t>
            </a:r>
          </a:p>
          <a:p>
            <a:r>
              <a:rPr lang="en-US" dirty="0" smtClean="0">
                <a:latin typeface="Gill Sans"/>
                <a:cs typeface="Gill Sans"/>
              </a:rPr>
              <a:t>University of North Carolina at Chapel Hill</a:t>
            </a:r>
          </a:p>
          <a:p>
            <a:r>
              <a:rPr lang="en-US" dirty="0" smtClean="0">
                <a:latin typeface="Gill Sans"/>
                <a:cs typeface="Gill Sans"/>
              </a:rPr>
              <a:t>Advisor: </a:t>
            </a:r>
            <a:r>
              <a:rPr lang="en-US" dirty="0" err="1" smtClean="0">
                <a:latin typeface="Gill Sans"/>
                <a:cs typeface="Gill Sans"/>
              </a:rPr>
              <a:t>Shahriar</a:t>
            </a:r>
            <a:r>
              <a:rPr lang="en-US" dirty="0" smtClean="0">
                <a:latin typeface="Gill Sans"/>
                <a:cs typeface="Gill Sans"/>
              </a:rPr>
              <a:t> </a:t>
            </a:r>
            <a:r>
              <a:rPr lang="en-US" dirty="0" err="1" smtClean="0">
                <a:latin typeface="Gill Sans"/>
                <a:cs typeface="Gill Sans"/>
              </a:rPr>
              <a:t>Nirjon</a:t>
            </a:r>
            <a:r>
              <a:rPr lang="en-US" dirty="0" smtClean="0">
                <a:latin typeface="Gill Sans"/>
                <a:cs typeface="Gill Sans"/>
              </a:rPr>
              <a:t>, Russell Taylor</a:t>
            </a:r>
            <a:r>
              <a:rPr lang="en-US" dirty="0" smtClean="0">
                <a:solidFill>
                  <a:schemeClr val="tx1"/>
                </a:solidFill>
                <a:latin typeface="Gill Sans"/>
                <a:cs typeface="Gill Sans"/>
              </a:rPr>
              <a:t> </a:t>
            </a:r>
            <a:endParaRPr lang="en-US" dirty="0">
              <a:solidFill>
                <a:schemeClr val="tx1"/>
              </a:solidFill>
              <a:latin typeface="Gill Sans"/>
              <a:cs typeface="Gill Sans"/>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1</a:t>
            </a:fld>
            <a:endParaRPr lang="en-US"/>
          </a:p>
        </p:txBody>
      </p:sp>
    </p:spTree>
    <p:extLst>
      <p:ext uri="{BB962C8B-B14F-4D97-AF65-F5344CB8AC3E}">
        <p14:creationId xmlns:p14="http://schemas.microsoft.com/office/powerpoint/2010/main" val="713723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9233" y="1858790"/>
            <a:ext cx="7486651" cy="3400399"/>
          </a:xfrm>
        </p:spPr>
        <p:txBody>
          <a:bodyPr>
            <a:noAutofit/>
          </a:bodyPr>
          <a:lstStyle/>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a:t>
            </a:r>
            <a:r>
              <a:rPr lang="en-US" sz="2500" dirty="0" smtClean="0"/>
              <a:t>systems with extreme storage limit and application-specified quality requirement </a:t>
            </a:r>
            <a:r>
              <a:rPr lang="en-US" sz="2500" dirty="0"/>
              <a:t>leads to new compression algorithms that give </a:t>
            </a:r>
            <a:r>
              <a:rPr lang="en-US" sz="2500" dirty="0">
                <a:solidFill>
                  <a:schemeClr val="accent1"/>
                </a:solidFill>
              </a:rPr>
              <a:t>better compression </a:t>
            </a:r>
            <a:r>
              <a:rPr lang="en-US" sz="2500" dirty="0" smtClean="0"/>
              <a:t>than </a:t>
            </a:r>
            <a:r>
              <a:rPr lang="en-US" sz="2500" dirty="0"/>
              <a:t>standard methods with the </a:t>
            </a:r>
            <a:r>
              <a:rPr lang="en-US" sz="2500" dirty="0">
                <a:solidFill>
                  <a:schemeClr val="accent1"/>
                </a:solidFill>
              </a:rPr>
              <a:t>same quality </a:t>
            </a:r>
            <a:r>
              <a:rPr lang="en-US" sz="2500" dirty="0"/>
              <a:t>compressed data for the application</a:t>
            </a:r>
            <a:r>
              <a:rPr lang="en-US" sz="2500" dirty="0" smtClean="0"/>
              <a:t>.</a:t>
            </a:r>
          </a:p>
          <a:p>
            <a:pPr algn="l"/>
            <a:endParaRPr lang="en-US" sz="2500" dirty="0">
              <a:latin typeface="Helvetica"/>
              <a:cs typeface="Helvetica"/>
            </a:endParaRPr>
          </a:p>
          <a:p>
            <a:pPr algn="l"/>
            <a:r>
              <a:rPr lang="en-US" sz="2500" dirty="0">
                <a:solidFill>
                  <a:schemeClr val="accent1"/>
                </a:solidFill>
              </a:rPr>
              <a:t>Better compression</a:t>
            </a:r>
            <a:r>
              <a:rPr lang="en-US" sz="2500" dirty="0"/>
              <a:t>: image 200 bytes, video: 100x</a:t>
            </a:r>
          </a:p>
          <a:p>
            <a:pPr algn="l"/>
            <a:r>
              <a:rPr lang="en-US" sz="2500" dirty="0">
                <a:solidFill>
                  <a:schemeClr val="accent1"/>
                </a:solidFill>
              </a:rPr>
              <a:t>Same quality</a:t>
            </a:r>
            <a:r>
              <a:rPr lang="en-US" sz="2500" dirty="0"/>
              <a:t>: SSIM / analysis-based measurement</a:t>
            </a:r>
            <a:endParaRPr lang="en-US" sz="2500" dirty="0"/>
          </a:p>
        </p:txBody>
      </p:sp>
      <p:sp>
        <p:nvSpPr>
          <p:cNvPr id="2" name="Slide Number Placeholder 1"/>
          <p:cNvSpPr>
            <a:spLocks noGrp="1"/>
          </p:cNvSpPr>
          <p:nvPr>
            <p:ph type="sldNum" sz="quarter" idx="12"/>
          </p:nvPr>
        </p:nvSpPr>
        <p:spPr/>
        <p:txBody>
          <a:bodyPr/>
          <a:lstStyle/>
          <a:p>
            <a:fld id="{83D37755-D871-3243-875F-265DFA9F13A0}" type="slidenum">
              <a:rPr lang="en-US" smtClean="0"/>
              <a:t>10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Research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2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3D37755-D871-3243-875F-265DFA9F13A0}" type="slidenum">
              <a:rPr lang="en-US" smtClean="0"/>
              <a:t>11</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Today’s talk</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 name="Content Placeholder 6" descr="grid.png"/>
          <p:cNvPicPr>
            <a:picLocks noChangeAspect="1"/>
          </p:cNvPicPr>
          <p:nvPr/>
        </p:nvPicPr>
        <p:blipFill>
          <a:blip r:embed="rId5">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3" name="TextBox 2"/>
          <p:cNvSpPr txBox="1"/>
          <p:nvPr/>
        </p:nvSpPr>
        <p:spPr>
          <a:xfrm>
            <a:off x="4227630" y="2560324"/>
            <a:ext cx="1002582" cy="338554"/>
          </a:xfrm>
          <a:prstGeom prst="rect">
            <a:avLst/>
          </a:prstGeom>
          <a:solidFill>
            <a:schemeClr val="accent1"/>
          </a:solidFill>
        </p:spPr>
        <p:txBody>
          <a:bodyPr wrap="none" rtlCol="0">
            <a:spAutoFit/>
          </a:bodyPr>
          <a:lstStyle/>
          <a:p>
            <a:r>
              <a:rPr lang="en-US" sz="1600" dirty="0" smtClean="0">
                <a:ln>
                  <a:solidFill>
                    <a:schemeClr val="tx1"/>
                  </a:solidFill>
                </a:ln>
              </a:rPr>
              <a:t>Hardware</a:t>
            </a:r>
            <a:endParaRPr lang="en-US" sz="1600" dirty="0">
              <a:ln>
                <a:solidFill>
                  <a:schemeClr val="tx1"/>
                </a:solidFill>
              </a:ln>
            </a:endParaRPr>
          </a:p>
        </p:txBody>
      </p:sp>
      <p:sp>
        <p:nvSpPr>
          <p:cNvPr id="4" name="TextBox 3"/>
          <p:cNvSpPr txBox="1"/>
          <p:nvPr/>
        </p:nvSpPr>
        <p:spPr>
          <a:xfrm>
            <a:off x="4397170" y="4744403"/>
            <a:ext cx="620683" cy="369332"/>
          </a:xfrm>
          <a:prstGeom prst="rect">
            <a:avLst/>
          </a:prstGeom>
          <a:solidFill>
            <a:schemeClr val="accent1"/>
          </a:solidFill>
        </p:spPr>
        <p:txBody>
          <a:bodyPr wrap="none" rtlCol="0">
            <a:spAutoFit/>
          </a:bodyPr>
          <a:lstStyle/>
          <a:p>
            <a:r>
              <a:rPr lang="en-US" dirty="0" smtClean="0">
                <a:ln>
                  <a:solidFill>
                    <a:schemeClr val="tx1"/>
                  </a:solidFill>
                </a:ln>
              </a:rPr>
              <a:t>Data</a:t>
            </a:r>
            <a:endParaRPr lang="en-US" dirty="0">
              <a:ln>
                <a:solidFill>
                  <a:schemeClr val="tx1"/>
                </a:solidFill>
              </a:ln>
            </a:endParaRPr>
          </a:p>
        </p:txBody>
      </p:sp>
      <p:pic>
        <p:nvPicPr>
          <p:cNvPr id="18" name="Content Placeholder 3"/>
          <p:cNvPicPr>
            <a:picLocks noChangeAspect="1"/>
          </p:cNvPicPr>
          <p:nvPr/>
        </p:nvPicPr>
        <p:blipFill>
          <a:blip r:embed="rId6"/>
          <a:srcRect t="2914" b="2914"/>
          <a:stretch>
            <a:fillRect/>
          </a:stretch>
        </p:blipFill>
        <p:spPr>
          <a:xfrm>
            <a:off x="5220524" y="2028669"/>
            <a:ext cx="2995360" cy="1647332"/>
          </a:xfrm>
          <a:prstGeom prst="rect">
            <a:avLst/>
          </a:prstGeom>
        </p:spPr>
      </p:pic>
      <p:sp>
        <p:nvSpPr>
          <p:cNvPr id="19" name="TextBox 18"/>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pic>
        <p:nvPicPr>
          <p:cNvPr id="2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647" y="3777746"/>
            <a:ext cx="3548038" cy="2671979"/>
          </a:xfrm>
          <a:prstGeom prst="rect">
            <a:avLst/>
          </a:prstGeom>
        </p:spPr>
      </p:pic>
      <p:pic>
        <p:nvPicPr>
          <p:cNvPr id="21" name="Picture 20"/>
          <p:cNvPicPr>
            <a:picLocks noChangeAspect="1"/>
          </p:cNvPicPr>
          <p:nvPr/>
        </p:nvPicPr>
        <p:blipFill>
          <a:blip r:embed="rId8"/>
          <a:stretch>
            <a:fillRect/>
          </a:stretch>
        </p:blipFill>
        <p:spPr>
          <a:xfrm>
            <a:off x="515918" y="2028669"/>
            <a:ext cx="3632200" cy="1536700"/>
          </a:xfrm>
          <a:prstGeom prst="rect">
            <a:avLst/>
          </a:prstGeom>
        </p:spPr>
      </p:pic>
      <p:sp>
        <p:nvSpPr>
          <p:cNvPr id="22" name="TextBox 21"/>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Tree>
    <p:extLst>
      <p:ext uri="{BB962C8B-B14F-4D97-AF65-F5344CB8AC3E}">
        <p14:creationId xmlns:p14="http://schemas.microsoft.com/office/powerpoint/2010/main" val="13062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12</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Microscopy video compression</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745151" y="172058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326583" y="1307880"/>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7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38" y="2661605"/>
            <a:ext cx="4127440" cy="3631763"/>
          </a:xfrm>
          <a:prstGeom prst="rect">
            <a:avLst/>
          </a:prstGeom>
          <a:noFill/>
        </p:spPr>
        <p:txBody>
          <a:bodyPr wrap="square" rtlCol="0">
            <a:spAutoFit/>
          </a:bodyPr>
          <a:lstStyle/>
          <a:p>
            <a:r>
              <a:rPr lang="en-US" sz="2300" dirty="0" smtClean="0">
                <a:latin typeface="Arial"/>
                <a:cs typeface="Arial"/>
              </a:rPr>
              <a:t>Increase </a:t>
            </a:r>
            <a:r>
              <a:rPr lang="en-US" sz="2300" dirty="0">
                <a:latin typeface="Arial"/>
                <a:cs typeface="Arial"/>
              </a:rPr>
              <a:t>in the amount of video data is faster than the increase in affordable data </a:t>
            </a:r>
            <a:r>
              <a:rPr lang="en-US" sz="2300" dirty="0" smtClean="0">
                <a:latin typeface="Arial"/>
                <a:cs typeface="Arial"/>
              </a:rPr>
              <a:t>storage.</a:t>
            </a:r>
          </a:p>
          <a:p>
            <a:endParaRPr lang="en-US" sz="2300" dirty="0">
              <a:latin typeface="Arial"/>
              <a:cs typeface="Arial"/>
            </a:endParaRPr>
          </a:p>
          <a:p>
            <a:pPr marL="285750" indent="-285750">
              <a:buFontTx/>
              <a:buChar char="-"/>
            </a:pPr>
            <a:endParaRPr lang="en-US" sz="2300" dirty="0">
              <a:solidFill>
                <a:schemeClr val="bg1">
                  <a:lumMod val="50000"/>
                </a:schemeClr>
              </a:solidFill>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a:p>
            <a:pPr marL="285750" indent="-285750">
              <a:buFontTx/>
              <a:buChar char="-"/>
            </a:pPr>
            <a:endParaRPr lang="en-US" sz="2300" dirty="0" smtClean="0">
              <a:latin typeface="Arial"/>
              <a:cs typeface="Arial"/>
            </a:endParaRPr>
          </a:p>
          <a:p>
            <a:pPr marL="285750" indent="-285750">
              <a:buFontTx/>
              <a:buChar char="-"/>
            </a:pPr>
            <a:endParaRPr lang="en-US" sz="2300" dirty="0">
              <a:latin typeface="Arial"/>
              <a:cs typeface="Arial"/>
            </a:endParaRPr>
          </a:p>
        </p:txBody>
      </p:sp>
      <p:sp>
        <p:nvSpPr>
          <p:cNvPr id="5" name="Rectangle 4"/>
          <p:cNvSpPr/>
          <p:nvPr/>
        </p:nvSpPr>
        <p:spPr>
          <a:xfrm>
            <a:off x="3603565" y="6153697"/>
            <a:ext cx="6381750" cy="276999"/>
          </a:xfrm>
          <a:prstGeom prst="rect">
            <a:avLst/>
          </a:prstGeom>
        </p:spPr>
        <p:txBody>
          <a:bodyPr wrap="square">
            <a:spAutoFit/>
          </a:bodyPr>
          <a:lstStyle/>
          <a:p>
            <a:r>
              <a:rPr lang="en-US" sz="1200" dirty="0"/>
              <a:t>http://</a:t>
            </a:r>
            <a:r>
              <a:rPr lang="en-US" sz="1200" dirty="0" err="1"/>
              <a:t>cismm.cs.unc.edu</a:t>
            </a:r>
            <a:r>
              <a:rPr lang="en-US" sz="1200" dirty="0"/>
              <a:t>/core-projects/force-microscopy/high-throughput-microscopy/</a:t>
            </a:r>
          </a:p>
        </p:txBody>
      </p:sp>
      <p:pic>
        <p:nvPicPr>
          <p:cNvPr id="6" name="Picture 5" descr="HCA2014.A.3.pdf"/>
          <p:cNvPicPr>
            <a:picLocks noChangeAspect="1"/>
          </p:cNvPicPr>
          <p:nvPr/>
        </p:nvPicPr>
        <p:blipFill rotWithShape="1">
          <a:blip r:embed="rId3">
            <a:extLst>
              <a:ext uri="{28A0092B-C50C-407E-A947-70E740481C1C}">
                <a14:useLocalDpi xmlns:a14="http://schemas.microsoft.com/office/drawing/2010/main" val="0"/>
              </a:ext>
            </a:extLst>
          </a:blip>
          <a:srcRect l="31270" t="8610" r="20378" b="51572"/>
          <a:stretch/>
        </p:blipFill>
        <p:spPr>
          <a:xfrm>
            <a:off x="4840946" y="1546475"/>
            <a:ext cx="3771876" cy="4171046"/>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13</a:t>
            </a:fld>
            <a:endParaRPr lang="en-US"/>
          </a:p>
        </p:txBody>
      </p:sp>
      <p:sp>
        <p:nvSpPr>
          <p:cNvPr id="8"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Background</a:t>
            </a:r>
            <a:endParaRPr lang="en-US" sz="4400" dirty="0">
              <a:latin typeface="Helvetica" charset="0"/>
              <a:ea typeface="Helvetica" charset="0"/>
              <a:cs typeface="Helvetica" charset="0"/>
            </a:endParaRP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56869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Video Compression</a:t>
            </a:r>
          </a:p>
        </p:txBody>
      </p:sp>
      <p:sp>
        <p:nvSpPr>
          <p:cNvPr id="4" name="Rectangle 3"/>
          <p:cNvSpPr/>
          <p:nvPr/>
        </p:nvSpPr>
        <p:spPr>
          <a:xfrm>
            <a:off x="326583" y="1319997"/>
            <a:ext cx="4480842" cy="5401479"/>
          </a:xfrm>
          <a:prstGeom prst="rect">
            <a:avLst/>
          </a:prstGeom>
        </p:spPr>
        <p:txBody>
          <a:bodyPr wrap="square">
            <a:spAutoFit/>
          </a:bodyPr>
          <a:lstStyle/>
          <a:p>
            <a:r>
              <a:rPr lang="en-US" sz="2300" dirty="0" smtClean="0">
                <a:cs typeface="Arial"/>
              </a:rPr>
              <a:t>Require that </a:t>
            </a:r>
            <a:r>
              <a:rPr lang="en-US" sz="2300" dirty="0">
                <a:cs typeface="Arial"/>
              </a:rPr>
              <a:t>the compression </a:t>
            </a:r>
            <a:r>
              <a:rPr lang="en-US" sz="2300" dirty="0" smtClean="0">
                <a:cs typeface="Arial"/>
              </a:rPr>
              <a:t>has </a:t>
            </a:r>
            <a:r>
              <a:rPr lang="en-US" sz="2300" dirty="0">
                <a:cs typeface="Arial"/>
              </a:rPr>
              <a:t>no impact on analysis </a:t>
            </a:r>
            <a:r>
              <a:rPr lang="en-US" sz="2300" dirty="0" smtClean="0">
                <a:cs typeface="Arial"/>
              </a:rPr>
              <a:t>-- scientifically lossless</a:t>
            </a:r>
          </a:p>
          <a:p>
            <a:pPr marL="285750" indent="-285750">
              <a:buFontTx/>
              <a:buChar char="-"/>
            </a:pPr>
            <a:endParaRPr lang="en-US" sz="2300" dirty="0" smtClean="0">
              <a:cs typeface="Arial"/>
            </a:endParaRPr>
          </a:p>
          <a:p>
            <a:r>
              <a:rPr lang="en-US" sz="2300" dirty="0">
                <a:cs typeface="Arial"/>
              </a:rPr>
              <a:t>S</a:t>
            </a:r>
            <a:r>
              <a:rPr lang="en-US" sz="2300" dirty="0" smtClean="0">
                <a:cs typeface="Arial"/>
              </a:rPr>
              <a:t>tandard lossless compression </a:t>
            </a:r>
            <a:r>
              <a:rPr lang="en-US" sz="2300" dirty="0">
                <a:cs typeface="Arial"/>
              </a:rPr>
              <a:t>technique </a:t>
            </a:r>
            <a:r>
              <a:rPr lang="en-US" sz="2300" dirty="0" smtClean="0">
                <a:cs typeface="Arial"/>
              </a:rPr>
              <a:t>yields the compressed data in the size of 49.74% of the original one</a:t>
            </a:r>
          </a:p>
          <a:p>
            <a:endParaRPr lang="en-US" sz="2300" dirty="0" smtClean="0">
              <a:cs typeface="Arial"/>
            </a:endParaRPr>
          </a:p>
          <a:p>
            <a:r>
              <a:rPr lang="en-US" sz="2300" dirty="0" smtClean="0">
                <a:cs typeface="Arial"/>
              </a:rPr>
              <a:t>1TB / hour data: need too many disks to save the data</a:t>
            </a:r>
          </a:p>
          <a:p>
            <a:endParaRPr lang="en-US" sz="2300" dirty="0">
              <a:cs typeface="Arial"/>
            </a:endParaRPr>
          </a:p>
          <a:p>
            <a:r>
              <a:rPr lang="en-US" sz="2300" dirty="0" smtClean="0">
                <a:cs typeface="Arial"/>
              </a:rPr>
              <a:t>Our method gives: 7.26%</a:t>
            </a:r>
          </a:p>
          <a:p>
            <a:endParaRPr lang="en-US" sz="2300" dirty="0" smtClean="0">
              <a:cs typeface="Arial"/>
            </a:endParaRPr>
          </a:p>
          <a:p>
            <a:r>
              <a:rPr lang="en-US" sz="2300" dirty="0" smtClean="0">
                <a:cs typeface="Arial"/>
              </a:rPr>
              <a:t>Best case: 0.7729% vs. 19.4505%</a:t>
            </a:r>
            <a:endParaRPr lang="en-US" sz="2300" dirty="0">
              <a:cs typeface="Arial"/>
            </a:endParaRPr>
          </a:p>
        </p:txBody>
      </p:sp>
      <p:pic>
        <p:nvPicPr>
          <p:cNvPr id="3"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8762" y="2479100"/>
            <a:ext cx="3548038" cy="2671979"/>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14</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382701" y="4073744"/>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01361" y="2529867"/>
            <a:ext cx="352481" cy="3524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1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90874558"/>
              </p:ext>
            </p:extLst>
          </p:nvPr>
        </p:nvGraphicFramePr>
        <p:xfrm>
          <a:off x="1741919" y="2263097"/>
          <a:ext cx="5846190" cy="2380317"/>
        </p:xfrm>
        <a:graphic>
          <a:graphicData uri="http://schemas.openxmlformats.org/drawingml/2006/table">
            <a:tbl>
              <a:tblPr firstRow="1" bandRow="1">
                <a:tableStyleId>{5C22544A-7EE6-4342-B048-85BDC9FD1C3A}</a:tableStyleId>
              </a:tblPr>
              <a:tblGrid>
                <a:gridCol w="1948730"/>
                <a:gridCol w="1948730"/>
                <a:gridCol w="1948730"/>
              </a:tblGrid>
              <a:tr h="602689">
                <a:tc>
                  <a:txBody>
                    <a:bodyPr/>
                    <a:lstStyle/>
                    <a:p>
                      <a:r>
                        <a:rPr lang="en-US" sz="1500" dirty="0" smtClean="0"/>
                        <a:t>Method</a:t>
                      </a:r>
                      <a:endParaRPr lang="en-US" sz="1500" dirty="0"/>
                    </a:p>
                  </a:txBody>
                  <a:tcPr marL="68580" marR="68580" marT="34290" marB="34290"/>
                </a:tc>
                <a:tc>
                  <a:txBody>
                    <a:bodyPr/>
                    <a:lstStyle/>
                    <a:p>
                      <a:r>
                        <a:rPr lang="en-US" sz="1500" dirty="0" smtClean="0"/>
                        <a:t>Making use of temporal reduction</a:t>
                      </a:r>
                      <a:endParaRPr lang="en-US" sz="1500" dirty="0"/>
                    </a:p>
                  </a:txBody>
                  <a:tcPr marL="68580" marR="68580" marT="34290" marB="34290"/>
                </a:tc>
                <a:tc>
                  <a:txBody>
                    <a:bodyPr/>
                    <a:lstStyle/>
                    <a:p>
                      <a:r>
                        <a:rPr lang="en-US" sz="1500" dirty="0" smtClean="0"/>
                        <a:t>Compression ratio</a:t>
                      </a:r>
                      <a:endParaRPr lang="en-US" sz="1500" dirty="0"/>
                    </a:p>
                  </a:txBody>
                  <a:tcPr marL="68580" marR="68580" marT="34290" marB="34290"/>
                </a:tc>
              </a:tr>
              <a:tr h="444407">
                <a:tc>
                  <a:txBody>
                    <a:bodyPr/>
                    <a:lstStyle/>
                    <a:p>
                      <a:r>
                        <a:rPr lang="en-US" sz="1500" dirty="0" smtClean="0"/>
                        <a:t>JPEG</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~4</a:t>
                      </a:r>
                      <a:endParaRPr lang="en-US" sz="1500" dirty="0"/>
                    </a:p>
                  </a:txBody>
                  <a:tcPr marL="68580" marR="68580" marT="34290" marB="34290"/>
                </a:tc>
              </a:tr>
              <a:tr h="444407">
                <a:tc>
                  <a:txBody>
                    <a:bodyPr/>
                    <a:lstStyle/>
                    <a:p>
                      <a:r>
                        <a:rPr lang="en-US" sz="1500" dirty="0" smtClean="0"/>
                        <a:t>H.264</a:t>
                      </a:r>
                      <a:endParaRPr lang="en-US" sz="1500" dirty="0"/>
                    </a:p>
                  </a:txBody>
                  <a:tcPr marL="68580" marR="68580" marT="34290" marB="34290"/>
                </a:tc>
                <a:tc>
                  <a:txBody>
                    <a:bodyPr/>
                    <a:lstStyle/>
                    <a:p>
                      <a:r>
                        <a:rPr lang="en-US" sz="1500" dirty="0" smtClean="0"/>
                        <a:t>Yes</a:t>
                      </a:r>
                      <a:endParaRPr lang="en-US" sz="1500" dirty="0"/>
                    </a:p>
                  </a:txBody>
                  <a:tcPr marL="68580" marR="68580" marT="34290" marB="34290"/>
                </a:tc>
                <a:tc>
                  <a:txBody>
                    <a:bodyPr/>
                    <a:lstStyle/>
                    <a:p>
                      <a:r>
                        <a:rPr lang="en-US" sz="1500" dirty="0" smtClean="0"/>
                        <a:t>~5</a:t>
                      </a:r>
                      <a:endParaRPr lang="en-US" sz="1500" dirty="0"/>
                    </a:p>
                  </a:txBody>
                  <a:tcPr marL="68580" marR="68580" marT="34290" marB="34290"/>
                </a:tc>
              </a:tr>
              <a:tr h="444407">
                <a:tc>
                  <a:txBody>
                    <a:bodyPr/>
                    <a:lstStyle/>
                    <a:p>
                      <a:r>
                        <a:rPr lang="en-US" sz="1500" dirty="0" err="1" smtClean="0"/>
                        <a:t>Bernas</a:t>
                      </a:r>
                      <a:r>
                        <a:rPr lang="en-US" sz="1500" dirty="0" smtClean="0"/>
                        <a:t> et al.</a:t>
                      </a:r>
                      <a:endParaRPr lang="en-US" sz="1500" dirty="0"/>
                    </a:p>
                  </a:txBody>
                  <a:tcPr marL="68580" marR="68580" marT="34290" marB="34290"/>
                </a:tc>
                <a:tc>
                  <a:txBody>
                    <a:bodyPr/>
                    <a:lstStyle/>
                    <a:p>
                      <a:r>
                        <a:rPr lang="en-US" sz="1500" dirty="0" smtClean="0"/>
                        <a:t>No</a:t>
                      </a:r>
                      <a:endParaRPr lang="en-US" sz="1500" dirty="0"/>
                    </a:p>
                  </a:txBody>
                  <a:tcPr marL="68580" marR="68580" marT="34290" marB="34290"/>
                </a:tc>
                <a:tc>
                  <a:txBody>
                    <a:bodyPr/>
                    <a:lstStyle/>
                    <a:p>
                      <a:r>
                        <a:rPr lang="en-US" sz="1500" dirty="0" smtClean="0"/>
                        <a:t>~9</a:t>
                      </a:r>
                      <a:endParaRPr lang="en-US" sz="1500" dirty="0"/>
                    </a:p>
                  </a:txBody>
                  <a:tcPr marL="68580" marR="68580" marT="34290" marB="34290"/>
                </a:tc>
              </a:tr>
              <a:tr h="444407">
                <a:tc>
                  <a:txBody>
                    <a:bodyPr/>
                    <a:lstStyle/>
                    <a:p>
                      <a:r>
                        <a:rPr lang="en-US" sz="1500" dirty="0" smtClean="0">
                          <a:solidFill>
                            <a:schemeClr val="accent1"/>
                          </a:solidFill>
                        </a:rPr>
                        <a:t>Our method</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Yes</a:t>
                      </a:r>
                      <a:endParaRPr lang="en-US" sz="1500" dirty="0">
                        <a:solidFill>
                          <a:schemeClr val="accent1"/>
                        </a:solidFill>
                      </a:endParaRPr>
                    </a:p>
                  </a:txBody>
                  <a:tcPr marL="68580" marR="68580" marT="34290" marB="34290"/>
                </a:tc>
                <a:tc>
                  <a:txBody>
                    <a:bodyPr/>
                    <a:lstStyle/>
                    <a:p>
                      <a:r>
                        <a:rPr lang="en-US" sz="1500" dirty="0" smtClean="0">
                          <a:solidFill>
                            <a:schemeClr val="accent1"/>
                          </a:solidFill>
                        </a:rPr>
                        <a:t>~100</a:t>
                      </a:r>
                      <a:endParaRPr lang="en-US" sz="1500" dirty="0">
                        <a:solidFill>
                          <a:schemeClr val="accent1"/>
                        </a:solidFill>
                      </a:endParaRPr>
                    </a:p>
                  </a:txBody>
                  <a:tcPr marL="68580" marR="68580" marT="34290" marB="34290"/>
                </a:tc>
              </a:tr>
            </a:tbl>
          </a:graphicData>
        </a:graphic>
      </p:graphicFrame>
      <p:sp>
        <p:nvSpPr>
          <p:cNvPr id="6" name="Rectangle 5"/>
          <p:cNvSpPr/>
          <p:nvPr/>
        </p:nvSpPr>
        <p:spPr>
          <a:xfrm>
            <a:off x="4665014" y="5147776"/>
            <a:ext cx="3429000" cy="507831"/>
          </a:xfrm>
          <a:prstGeom prst="rect">
            <a:avLst/>
          </a:prstGeom>
        </p:spPr>
        <p:txBody>
          <a:bodyPr>
            <a:spAutoFit/>
          </a:bodyPr>
          <a:lstStyle/>
          <a:p>
            <a:r>
              <a:rPr lang="en-US" sz="900" dirty="0" err="1"/>
              <a:t>Bernas</a:t>
            </a:r>
            <a:r>
              <a:rPr lang="en-US" sz="900" dirty="0"/>
              <a:t> T, </a:t>
            </a:r>
            <a:r>
              <a:rPr lang="en-US" sz="900" dirty="0" err="1"/>
              <a:t>Asem</a:t>
            </a:r>
            <a:r>
              <a:rPr lang="en-US" sz="900" dirty="0"/>
              <a:t> EK, Robinson JP, </a:t>
            </a:r>
            <a:r>
              <a:rPr lang="en-US" sz="900" dirty="0" err="1"/>
              <a:t>Rajwa</a:t>
            </a:r>
            <a:r>
              <a:rPr lang="en-US" sz="900" dirty="0"/>
              <a:t> B. 2006. Compression of fluorescence microscopy images based on the signal-to-noise estimation, </a:t>
            </a:r>
            <a:r>
              <a:rPr lang="en-US" sz="900" dirty="0" err="1"/>
              <a:t>Microsc</a:t>
            </a:r>
            <a:r>
              <a:rPr lang="en-US" sz="900" dirty="0"/>
              <a:t>. Res. Tech., 69: 1–9. </a:t>
            </a:r>
            <a:r>
              <a:rPr lang="en-US" sz="900" dirty="0" err="1"/>
              <a:t>doi</a:t>
            </a:r>
            <a:r>
              <a:rPr lang="en-US" sz="900" dirty="0"/>
              <a:t>: 10.1002/jemt.20259 </a:t>
            </a:r>
          </a:p>
        </p:txBody>
      </p:sp>
      <p:sp>
        <p:nvSpPr>
          <p:cNvPr id="9" name="TextBox 8"/>
          <p:cNvSpPr txBox="1"/>
          <p:nvPr/>
        </p:nvSpPr>
        <p:spPr>
          <a:xfrm>
            <a:off x="329184" y="82296"/>
            <a:ext cx="5422392"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15</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750507"/>
            <a:ext cx="5207000" cy="2120900"/>
          </a:xfrm>
          <a:prstGeom prst="rect">
            <a:avLst/>
          </a:prstGeom>
        </p:spPr>
      </p:pic>
      <p:sp>
        <p:nvSpPr>
          <p:cNvPr id="3" name="Content Placeholder 2"/>
          <p:cNvSpPr>
            <a:spLocks noGrp="1"/>
          </p:cNvSpPr>
          <p:nvPr>
            <p:ph idx="1"/>
          </p:nvPr>
        </p:nvSpPr>
        <p:spPr>
          <a:xfrm>
            <a:off x="179871" y="1254553"/>
            <a:ext cx="8229600" cy="5112808"/>
          </a:xfrm>
        </p:spPr>
        <p:txBody>
          <a:bodyPr>
            <a:normAutofit/>
          </a:bodyPr>
          <a:lstStyle/>
          <a:p>
            <a:r>
              <a:rPr lang="en-US" sz="2100" dirty="0" smtClean="0">
                <a:latin typeface="Arial" charset="0"/>
                <a:ea typeface="Arial" charset="0"/>
                <a:cs typeface="Arial" charset="0"/>
              </a:rPr>
              <a:t>Store </a:t>
            </a:r>
            <a:r>
              <a:rPr lang="en-US" sz="2100" dirty="0">
                <a:latin typeface="Arial" charset="0"/>
                <a:ea typeface="Arial" charset="0"/>
                <a:cs typeface="Arial" charset="0"/>
              </a:rPr>
              <a:t>only the information in a video that analysis can use </a:t>
            </a:r>
            <a:r>
              <a:rPr lang="en-US" sz="2100" dirty="0" smtClean="0">
                <a:latin typeface="Arial" charset="0"/>
                <a:ea typeface="Arial" charset="0"/>
                <a:cs typeface="Arial" charset="0"/>
              </a:rPr>
              <a:t> </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Separate </a:t>
            </a:r>
            <a:r>
              <a:rPr lang="en-US" sz="2100" dirty="0">
                <a:latin typeface="Arial" charset="0"/>
                <a:ea typeface="Arial" charset="0"/>
                <a:cs typeface="Arial" charset="0"/>
              </a:rPr>
              <a:t>every frame into foreground (pixels that carry information) and background (pixels that do not change throughout the video). </a:t>
            </a:r>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smtClean="0">
              <a:latin typeface="Arial" charset="0"/>
              <a:ea typeface="Arial" charset="0"/>
              <a:cs typeface="Arial" charset="0"/>
            </a:endParaRPr>
          </a:p>
          <a:p>
            <a:endParaRPr lang="en-US" sz="2100" dirty="0">
              <a:latin typeface="Arial" charset="0"/>
              <a:ea typeface="Arial" charset="0"/>
              <a:cs typeface="Arial" charset="0"/>
            </a:endParaRPr>
          </a:p>
          <a:p>
            <a:r>
              <a:rPr lang="en-US" sz="2100" dirty="0" smtClean="0">
                <a:latin typeface="Arial" charset="0"/>
                <a:ea typeface="Arial" charset="0"/>
                <a:cs typeface="Arial" charset="0"/>
              </a:rPr>
              <a:t>Average </a:t>
            </a:r>
            <a:r>
              <a:rPr lang="en-US" sz="2100" dirty="0">
                <a:latin typeface="Arial" charset="0"/>
                <a:ea typeface="Arial" charset="0"/>
                <a:cs typeface="Arial" charset="0"/>
              </a:rPr>
              <a:t>out noise in the </a:t>
            </a:r>
            <a:r>
              <a:rPr lang="en-US" sz="2100" dirty="0" smtClean="0">
                <a:latin typeface="Arial" charset="0"/>
                <a:ea typeface="Arial" charset="0"/>
                <a:cs typeface="Arial" charset="0"/>
              </a:rPr>
              <a:t>background. -&gt; easy to compress</a:t>
            </a:r>
          </a:p>
          <a:p>
            <a:endParaRPr lang="en-US" sz="2100" dirty="0" smtClean="0">
              <a:latin typeface="Arial" charset="0"/>
              <a:ea typeface="Arial" charset="0"/>
              <a:cs typeface="Arial" charset="0"/>
            </a:endParaRPr>
          </a:p>
          <a:p>
            <a:r>
              <a:rPr lang="en-US" sz="2100" dirty="0" smtClean="0">
                <a:latin typeface="Arial" charset="0"/>
                <a:ea typeface="Arial" charset="0"/>
                <a:cs typeface="Arial" charset="0"/>
              </a:rPr>
              <a:t>Losslessly </a:t>
            </a:r>
            <a:r>
              <a:rPr lang="en-US" sz="2100" dirty="0">
                <a:latin typeface="Arial" charset="0"/>
                <a:ea typeface="Arial" charset="0"/>
                <a:cs typeface="Arial" charset="0"/>
              </a:rPr>
              <a:t>compresses the foreground </a:t>
            </a:r>
            <a:r>
              <a:rPr lang="en-US" sz="2100" dirty="0" smtClean="0">
                <a:latin typeface="Arial" charset="0"/>
                <a:ea typeface="Arial" charset="0"/>
                <a:cs typeface="Arial" charset="0"/>
              </a:rPr>
              <a:t>regions </a:t>
            </a:r>
          </a:p>
          <a:p>
            <a:endParaRPr lang="en-US" dirty="0" smtClean="0">
              <a:latin typeface="Arial" charset="0"/>
              <a:ea typeface="Arial" charset="0"/>
              <a:cs typeface="Arial" charset="0"/>
            </a:endParaRPr>
          </a:p>
        </p:txBody>
      </p:sp>
      <p:sp>
        <p:nvSpPr>
          <p:cNvPr id="2" name="Title 1"/>
          <p:cNvSpPr>
            <a:spLocks noGrp="1"/>
          </p:cNvSpPr>
          <p:nvPr>
            <p:ph type="title"/>
          </p:nvPr>
        </p:nvSpPr>
        <p:spPr>
          <a:xfrm>
            <a:off x="329184" y="82296"/>
            <a:ext cx="2892425" cy="1325880"/>
          </a:xfrm>
        </p:spPr>
        <p:txBody>
          <a:bodyPr vert="horz" lIns="91440" tIns="45720" rIns="91440" bIns="45720" rtlCol="0" anchor="ctr">
            <a:normAutofit/>
          </a:bodyPr>
          <a:lstStyle/>
          <a:p>
            <a:r>
              <a:rPr lang="en-US" dirty="0">
                <a:latin typeface="Helvetica" charset="0"/>
                <a:ea typeface="Helvetica" charset="0"/>
                <a:cs typeface="Helvetica" charset="0"/>
              </a:rPr>
              <a:t>Approach</a:t>
            </a:r>
          </a:p>
        </p:txBody>
      </p:sp>
      <p:sp>
        <p:nvSpPr>
          <p:cNvPr id="4" name="Slide Number Placeholder 3"/>
          <p:cNvSpPr>
            <a:spLocks noGrp="1"/>
          </p:cNvSpPr>
          <p:nvPr>
            <p:ph type="sldNum" sz="quarter" idx="12"/>
          </p:nvPr>
        </p:nvSpPr>
        <p:spPr/>
        <p:txBody>
          <a:bodyPr/>
          <a:lstStyle/>
          <a:p>
            <a:fld id="{83D37755-D871-3243-875F-265DFA9F13A0}" type="slidenum">
              <a:rPr lang="en-US" smtClean="0"/>
              <a:t>16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1032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Key Observation </a:t>
            </a:r>
          </a:p>
        </p:txBody>
      </p:sp>
      <p:pic>
        <p:nvPicPr>
          <p:cNvPr id="6" name="Picture 5" descr="Convolution_Illustrated_e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250" y="1480811"/>
            <a:ext cx="2506133" cy="2138169"/>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17</a:t>
            </a:fld>
            <a:endParaRPr lang="en-US" dirty="0"/>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Content Placeholder 4"/>
          <p:cNvPicPr>
            <a:picLocks noChangeAspect="1"/>
          </p:cNvPicPr>
          <p:nvPr/>
        </p:nvPicPr>
        <p:blipFill rotWithShape="1">
          <a:blip r:embed="rId4"/>
          <a:srcRect t="22629"/>
          <a:stretch/>
        </p:blipFill>
        <p:spPr>
          <a:xfrm>
            <a:off x="1910132" y="5132626"/>
            <a:ext cx="2618120" cy="785458"/>
          </a:xfrm>
          <a:prstGeom prst="rect">
            <a:avLst/>
          </a:prstGeom>
        </p:spPr>
      </p:pic>
      <p:sp>
        <p:nvSpPr>
          <p:cNvPr id="10" name="Rectangle 9"/>
          <p:cNvSpPr/>
          <p:nvPr/>
        </p:nvSpPr>
        <p:spPr>
          <a:xfrm>
            <a:off x="6206250" y="3701373"/>
            <a:ext cx="4267200" cy="215444"/>
          </a:xfrm>
          <a:prstGeom prst="rect">
            <a:avLst/>
          </a:prstGeom>
        </p:spPr>
        <p:txBody>
          <a:bodyPr wrap="square">
            <a:spAutoFit/>
          </a:bodyPr>
          <a:lstStyle/>
          <a:p>
            <a:r>
              <a:rPr lang="en-US" sz="800" dirty="0"/>
              <a:t>http://</a:t>
            </a:r>
            <a:r>
              <a:rPr lang="en-US" sz="800" dirty="0" err="1"/>
              <a:t>en.wikipedia.org</a:t>
            </a:r>
            <a:r>
              <a:rPr lang="en-US" sz="800" dirty="0"/>
              <a:t>/wiki/</a:t>
            </a:r>
            <a:r>
              <a:rPr lang="en-US" sz="800" dirty="0" err="1"/>
              <a:t>Point_spread_function</a:t>
            </a:r>
            <a:endParaRPr lang="en-US" sz="800" dirty="0"/>
          </a:p>
        </p:txBody>
      </p:sp>
      <p:sp>
        <p:nvSpPr>
          <p:cNvPr id="11" name="TextBox 10"/>
          <p:cNvSpPr txBox="1"/>
          <p:nvPr/>
        </p:nvSpPr>
        <p:spPr>
          <a:xfrm>
            <a:off x="2122456" y="6098193"/>
            <a:ext cx="1027845" cy="369332"/>
          </a:xfrm>
          <a:prstGeom prst="rect">
            <a:avLst/>
          </a:prstGeom>
          <a:noFill/>
        </p:spPr>
        <p:txBody>
          <a:bodyPr wrap="none" rtlCol="0">
            <a:spAutoFit/>
          </a:bodyPr>
          <a:lstStyle/>
          <a:p>
            <a:r>
              <a:rPr lang="en-US" dirty="0" smtClean="0"/>
              <a:t>Gaussian</a:t>
            </a:r>
            <a:endParaRPr lang="en-US" dirty="0"/>
          </a:p>
        </p:txBody>
      </p:sp>
      <p:cxnSp>
        <p:nvCxnSpPr>
          <p:cNvPr id="12" name="Straight Connector 11"/>
          <p:cNvCxnSpPr/>
          <p:nvPr/>
        </p:nvCxnSpPr>
        <p:spPr>
          <a:xfrm>
            <a:off x="2464904" y="5723688"/>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86552" y="573605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0856" y="6098193"/>
            <a:ext cx="896592" cy="369332"/>
          </a:xfrm>
          <a:prstGeom prst="rect">
            <a:avLst/>
          </a:prstGeom>
          <a:noFill/>
        </p:spPr>
        <p:txBody>
          <a:bodyPr wrap="none" rtlCol="0">
            <a:spAutoFit/>
          </a:bodyPr>
          <a:lstStyle/>
          <a:p>
            <a:r>
              <a:rPr lang="en-US" dirty="0" smtClean="0"/>
              <a:t>Poisson</a:t>
            </a:r>
            <a:endParaRPr lang="en-US" dirty="0"/>
          </a:p>
        </p:txBody>
      </p:sp>
      <p:cxnSp>
        <p:nvCxnSpPr>
          <p:cNvPr id="15" name="Straight Connector 14"/>
          <p:cNvCxnSpPr/>
          <p:nvPr/>
        </p:nvCxnSpPr>
        <p:spPr>
          <a:xfrm>
            <a:off x="3529981" y="5730104"/>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51629" y="574247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2136" y="1278038"/>
            <a:ext cx="5974113" cy="2169825"/>
          </a:xfrm>
          <a:prstGeom prst="rect">
            <a:avLst/>
          </a:prstGeom>
          <a:noFill/>
        </p:spPr>
        <p:txBody>
          <a:bodyPr wrap="square" rtlCol="0">
            <a:spAutoFit/>
          </a:bodyPr>
          <a:lstStyle/>
          <a:p>
            <a:r>
              <a:rPr lang="en-US" sz="2700" dirty="0" smtClean="0"/>
              <a:t>1. In </a:t>
            </a:r>
            <a:r>
              <a:rPr lang="en-US" sz="2700" dirty="0"/>
              <a:t>the microscope image formation </a:t>
            </a:r>
            <a:r>
              <a:rPr lang="en-US" sz="2700" dirty="0" smtClean="0"/>
              <a:t>process,  convolution </a:t>
            </a:r>
            <a:r>
              <a:rPr lang="en-US" sz="2700" dirty="0"/>
              <a:t>with the point-spread </a:t>
            </a:r>
            <a:r>
              <a:rPr lang="en-US" sz="2700" dirty="0" smtClean="0"/>
              <a:t>function</a:t>
            </a:r>
            <a:r>
              <a:rPr lang="en-US" sz="2700" dirty="0"/>
              <a:t> </a:t>
            </a:r>
            <a:r>
              <a:rPr lang="en-US" sz="2700" dirty="0" smtClean="0"/>
              <a:t>spreads </a:t>
            </a:r>
            <a:r>
              <a:rPr lang="en-US" sz="2700" dirty="0"/>
              <a:t>image brightness changes in one pixel to its </a:t>
            </a:r>
            <a:r>
              <a:rPr lang="en-US" sz="2700" dirty="0" smtClean="0"/>
              <a:t>neighbors.  	</a:t>
            </a:r>
          </a:p>
          <a:p>
            <a:endParaRPr lang="en-US" sz="2700" dirty="0" smtClean="0"/>
          </a:p>
        </p:txBody>
      </p:sp>
      <p:sp>
        <p:nvSpPr>
          <p:cNvPr id="4" name="Rectangle 3"/>
          <p:cNvSpPr/>
          <p:nvPr/>
        </p:nvSpPr>
        <p:spPr>
          <a:xfrm>
            <a:off x="232135" y="2962709"/>
            <a:ext cx="5974114" cy="2169825"/>
          </a:xfrm>
          <a:prstGeom prst="rect">
            <a:avLst/>
          </a:prstGeom>
        </p:spPr>
        <p:txBody>
          <a:bodyPr wrap="square">
            <a:spAutoFit/>
          </a:bodyPr>
          <a:lstStyle/>
          <a:p>
            <a:r>
              <a:rPr lang="en-US" sz="2700" dirty="0"/>
              <a:t>-&gt; neighboring foreground pixels’ intensity over time values are correlated</a:t>
            </a:r>
          </a:p>
          <a:p>
            <a:endParaRPr lang="en-US" sz="2700" dirty="0"/>
          </a:p>
          <a:p>
            <a:r>
              <a:rPr lang="en-US" sz="2700" dirty="0"/>
              <a:t>2. The noise is independent between neighboring pixels.</a:t>
            </a:r>
          </a:p>
        </p:txBody>
      </p:sp>
    </p:spTree>
    <p:extLst>
      <p:ext uri="{BB962C8B-B14F-4D97-AF65-F5344CB8AC3E}">
        <p14:creationId xmlns:p14="http://schemas.microsoft.com/office/powerpoint/2010/main" val="853692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78" y="1966886"/>
            <a:ext cx="7606220" cy="3939540"/>
          </a:xfrm>
          <a:prstGeom prst="rect">
            <a:avLst/>
          </a:prstGeom>
          <a:noFill/>
        </p:spPr>
        <p:txBody>
          <a:bodyPr wrap="square" rtlCol="0">
            <a:spAutoFit/>
          </a:bodyPr>
          <a:lstStyle/>
          <a:p>
            <a:pPr marL="457200" indent="-457200">
              <a:buAutoNum type="arabicPeriod"/>
            </a:pPr>
            <a:endParaRPr lang="en-US" sz="2500" dirty="0">
              <a:solidFill>
                <a:schemeClr val="bg1">
                  <a:lumMod val="50000"/>
                </a:schemeClr>
              </a:solidFill>
            </a:endParaRPr>
          </a:p>
          <a:p>
            <a:pPr marL="457200" indent="-457200">
              <a:buAutoNum type="arabicPeriod"/>
            </a:pPr>
            <a:endParaRPr lang="en-US" sz="2500" dirty="0" smtClean="0">
              <a:solidFill>
                <a:schemeClr val="bg1">
                  <a:lumMod val="50000"/>
                </a:schemeClr>
              </a:solidFill>
            </a:endParaRPr>
          </a:p>
          <a:p>
            <a:r>
              <a:rPr lang="en-US" sz="2500" dirty="0" smtClean="0"/>
              <a:t>Pearson’s correlation based method  </a:t>
            </a:r>
          </a:p>
          <a:p>
            <a:pPr marL="457200" indent="-457200">
              <a:buAutoNum type="arabicPeriod" startAt="2"/>
            </a:pPr>
            <a:endParaRPr lang="en-US" sz="2500" dirty="0" smtClean="0">
              <a:solidFill>
                <a:srgbClr val="7F7F7F"/>
              </a:solidFill>
            </a:endParaRPr>
          </a:p>
          <a:p>
            <a:endParaRPr lang="en-US" sz="2500" dirty="0" smtClean="0">
              <a:solidFill>
                <a:srgbClr val="7F7F7F"/>
              </a:solidFill>
            </a:endParaRPr>
          </a:p>
          <a:p>
            <a:pPr marL="457200" indent="-457200">
              <a:buAutoNum type="arabicPeriod" startAt="2"/>
            </a:pPr>
            <a:endParaRPr lang="en-US" sz="2500" dirty="0" smtClean="0">
              <a:solidFill>
                <a:srgbClr val="7F7F7F"/>
              </a:solidFill>
            </a:endParaRPr>
          </a:p>
          <a:p>
            <a:endParaRPr lang="en-US" sz="2500" dirty="0" smtClean="0"/>
          </a:p>
          <a:p>
            <a:endParaRPr lang="en-US" sz="2500" dirty="0" smtClean="0"/>
          </a:p>
          <a:p>
            <a:endParaRPr lang="en-US" sz="2500" dirty="0" smtClean="0"/>
          </a:p>
          <a:p>
            <a:endParaRPr lang="en-US" sz="2500" dirty="0" smtClean="0"/>
          </a:p>
        </p:txBody>
      </p:sp>
      <p:pic>
        <p:nvPicPr>
          <p:cNvPr id="6" name="Picture 5" descr="figru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8" y="2972243"/>
            <a:ext cx="2794000" cy="2794000"/>
          </a:xfrm>
          <a:prstGeom prst="rect">
            <a:avLst/>
          </a:prstGeom>
        </p:spPr>
      </p:pic>
      <p:sp>
        <p:nvSpPr>
          <p:cNvPr id="7"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sp>
        <p:nvSpPr>
          <p:cNvPr id="2" name="TextBox 1"/>
          <p:cNvSpPr txBox="1"/>
          <p:nvPr/>
        </p:nvSpPr>
        <p:spPr>
          <a:xfrm>
            <a:off x="375078" y="5388729"/>
            <a:ext cx="3911600" cy="477054"/>
          </a:xfrm>
          <a:prstGeom prst="rect">
            <a:avLst/>
          </a:prstGeom>
          <a:noFill/>
        </p:spPr>
        <p:txBody>
          <a:bodyPr wrap="square" rtlCol="0">
            <a:spAutoFit/>
          </a:bodyPr>
          <a:lstStyle/>
          <a:p>
            <a:r>
              <a:rPr lang="en-US" sz="2500" dirty="0" smtClean="0"/>
              <a:t>High score: foreground</a:t>
            </a:r>
            <a:endParaRPr lang="en-US" sz="2500" dirty="0"/>
          </a:p>
        </p:txBody>
      </p:sp>
      <p:sp>
        <p:nvSpPr>
          <p:cNvPr id="5" name="Slide Number Placeholder 4"/>
          <p:cNvSpPr>
            <a:spLocks noGrp="1"/>
          </p:cNvSpPr>
          <p:nvPr>
            <p:ph type="sldNum" sz="quarter" idx="12"/>
          </p:nvPr>
        </p:nvSpPr>
        <p:spPr/>
        <p:txBody>
          <a:bodyPr/>
          <a:lstStyle/>
          <a:p>
            <a:fld id="{83D37755-D871-3243-875F-265DFA9F13A0}" type="slidenum">
              <a:rPr lang="en-US" smtClean="0"/>
              <a:t>18</a:t>
            </a:fld>
            <a:endParaRPr lang="en-US"/>
          </a:p>
        </p:txBody>
      </p:sp>
      <p:cxnSp>
        <p:nvCxnSpPr>
          <p:cNvPr id="8" name="Straight Connector 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29184" y="3740333"/>
                <a:ext cx="4864088" cy="10649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𝑅</m:t>
                          </m:r>
                        </m:e>
                        <m:sub>
                          <m:r>
                            <a:rPr lang="en-US" sz="3000" b="0" i="1" smtClean="0">
                              <a:latin typeface="Cambria Math" charset="0"/>
                            </a:rPr>
                            <m:t>𝑖</m:t>
                          </m:r>
                        </m:sub>
                      </m:sSub>
                      <m:r>
                        <a:rPr lang="en-US" sz="3000" b="0" i="1" smtClean="0">
                          <a:latin typeface="Cambria Math" charset="0"/>
                        </a:rPr>
                        <m:t>=</m:t>
                      </m:r>
                      <m:d>
                        <m:dPr>
                          <m:begChr m:val="|"/>
                          <m:endChr m:val="|"/>
                          <m:ctrlPr>
                            <a:rPr lang="hr-HR" sz="3000" b="0" i="1" smtClean="0">
                              <a:latin typeface="Cambria Math" charset="0"/>
                            </a:rPr>
                          </m:ctrlPr>
                        </m:dPr>
                        <m:e>
                          <m:f>
                            <m:fPr>
                              <m:ctrlPr>
                                <a:rPr lang="en-US" sz="3000" b="0" i="1" smtClean="0">
                                  <a:latin typeface="Cambria Math" charset="0"/>
                                </a:rPr>
                              </m:ctrlPr>
                            </m:fPr>
                            <m:num>
                              <m:nary>
                                <m:naryPr>
                                  <m:chr m:val="∑"/>
                                  <m:ctrlPr>
                                    <a:rPr lang="en-US" sz="3000" b="0" i="1" smtClean="0">
                                      <a:latin typeface="Cambria Math" charset="0"/>
                                    </a:rPr>
                                  </m:ctrlPr>
                                </m:naryPr>
                                <m:sub>
                                  <m:r>
                                    <a:rPr lang="en-US" sz="3000" b="0" i="1" smtClean="0">
                                      <a:latin typeface="Cambria Math" charset="0"/>
                                    </a:rPr>
                                    <m:t>𝑗</m:t>
                                  </m:r>
                                  <m:r>
                                    <a:rPr lang="en-US" sz="3000" b="0" i="1" smtClean="0">
                                      <a:latin typeface="Cambria Math" charset="0"/>
                                    </a:rPr>
                                    <m:t>=1</m:t>
                                  </m:r>
                                </m:sub>
                                <m:sup>
                                  <m:r>
                                    <a:rPr lang="en-US" sz="3000" b="0" i="1" smtClean="0">
                                      <a:latin typeface="Cambria Math" charset="0"/>
                                    </a:rPr>
                                    <m:t>𝑛</m:t>
                                  </m:r>
                                </m:sup>
                                <m:e>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𝑗</m:t>
                                      </m:r>
                                    </m:sub>
                                  </m:sSub>
                                  <m:r>
                                    <a:rPr lang="en-US" sz="3000" b="0" i="1" smtClean="0">
                                      <a:latin typeface="Cambria Math" charset="0"/>
                                    </a:rPr>
                                    <m:t>−</m:t>
                                  </m:r>
                                  <m:acc>
                                    <m:accPr>
                                      <m:chr m:val="̅"/>
                                      <m:ctrlPr>
                                        <a:rPr lang="en-US" sz="3000" b="0" i="1" smtClean="0">
                                          <a:latin typeface="Cambria Math" charset="0"/>
                                        </a:rPr>
                                      </m:ctrlPr>
                                    </m:accPr>
                                    <m:e>
                                      <m:r>
                                        <a:rPr lang="en-US" sz="3000" b="0" i="1" smtClean="0">
                                          <a:latin typeface="Cambria Math" charset="0"/>
                                        </a:rPr>
                                        <m:t>𝑥</m:t>
                                      </m:r>
                                    </m:e>
                                  </m:acc>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𝑖𝑗</m:t>
                                      </m:r>
                                    </m:sub>
                                  </m:sSub>
                                  <m:r>
                                    <a:rPr lang="en-US" sz="3000" b="0" i="1" smtClean="0">
                                      <a:latin typeface="Cambria Math" charset="0"/>
                                    </a:rPr>
                                    <m:t>−</m:t>
                                  </m:r>
                                  <m:acc>
                                    <m:accPr>
                                      <m:chr m:val="̅"/>
                                      <m:ctrlPr>
                                        <a:rPr lang="en-US" sz="3000" b="0" i="1" smtClean="0">
                                          <a:latin typeface="Cambria Math" charset="0"/>
                                        </a:rPr>
                                      </m:ctrlPr>
                                    </m:accPr>
                                    <m:e>
                                      <m:sSub>
                                        <m:sSubPr>
                                          <m:ctrlPr>
                                            <a:rPr lang="en-US" sz="3000" b="0" i="1" smtClean="0">
                                              <a:latin typeface="Cambria Math" charset="0"/>
                                            </a:rPr>
                                          </m:ctrlPr>
                                        </m:sSubPr>
                                        <m:e>
                                          <m:r>
                                            <a:rPr lang="en-US" sz="3000" b="0" i="1" smtClean="0">
                                              <a:latin typeface="Cambria Math" charset="0"/>
                                            </a:rPr>
                                            <m:t>𝑦</m:t>
                                          </m:r>
                                        </m:e>
                                        <m:sub>
                                          <m:r>
                                            <a:rPr lang="en-US" sz="3000" b="0" i="1" smtClean="0">
                                              <a:latin typeface="Cambria Math" charset="0"/>
                                            </a:rPr>
                                            <m:t>𝑖</m:t>
                                          </m:r>
                                        </m:sub>
                                      </m:sSub>
                                    </m:e>
                                  </m:acc>
                                  <m:r>
                                    <a:rPr lang="en-US" sz="3000" b="0" i="1" smtClean="0">
                                      <a:latin typeface="Cambria Math" charset="0"/>
                                    </a:rPr>
                                    <m:t>)</m:t>
                                  </m:r>
                                </m:e>
                              </m:nary>
                            </m:num>
                            <m:den>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𝑥</m:t>
                                  </m:r>
                                </m:sub>
                              </m:sSub>
                              <m:sSub>
                                <m:sSubPr>
                                  <m:ctrlPr>
                                    <a:rPr lang="en-US" sz="3000" b="0" i="1" smtClean="0">
                                      <a:latin typeface="Cambria Math" charset="0"/>
                                    </a:rPr>
                                  </m:ctrlPr>
                                </m:sSubPr>
                                <m:e>
                                  <m:r>
                                    <a:rPr lang="en-US" sz="3000" b="0" i="1" smtClean="0">
                                      <a:latin typeface="Cambria Math" charset="0"/>
                                    </a:rPr>
                                    <m:t>𝜎</m:t>
                                  </m:r>
                                </m:e>
                                <m:sub>
                                  <m:r>
                                    <a:rPr lang="en-US" sz="3000" b="0" i="1" smtClean="0">
                                      <a:latin typeface="Cambria Math" charset="0"/>
                                    </a:rPr>
                                    <m:t>𝑦</m:t>
                                  </m:r>
                                </m:sub>
                              </m:sSub>
                            </m:den>
                          </m:f>
                        </m:e>
                      </m:d>
                    </m:oMath>
                  </m:oMathPara>
                </a14:m>
                <a:endParaRPr lang="en-US" sz="3000" dirty="0"/>
              </a:p>
            </p:txBody>
          </p:sp>
        </mc:Choice>
        <mc:Fallback>
          <p:sp>
            <p:nvSpPr>
              <p:cNvPr id="9" name="TextBox 8"/>
              <p:cNvSpPr txBox="1">
                <a:spLocks noRot="1" noChangeAspect="1" noMove="1" noResize="1" noEditPoints="1" noAdjustHandles="1" noChangeArrowheads="1" noChangeShapeType="1" noTextEdit="1"/>
              </p:cNvSpPr>
              <p:nvPr/>
            </p:nvSpPr>
            <p:spPr>
              <a:xfrm>
                <a:off x="329184" y="3740333"/>
                <a:ext cx="4864088" cy="106497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19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66"/>
            <a:ext cx="2453043" cy="2453043"/>
          </a:xfrm>
          <a:prstGeom prst="rect">
            <a:avLst/>
          </a:prstGeom>
        </p:spPr>
      </p:pic>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988" y="2535487"/>
            <a:ext cx="2357793" cy="2357793"/>
          </a:xfrm>
          <a:prstGeom prst="rect">
            <a:avLst/>
          </a:prstGeom>
        </p:spPr>
      </p:pic>
      <p:pic>
        <p:nvPicPr>
          <p:cNvPr id="2" name="Picture 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581401" y="2460171"/>
            <a:ext cx="2445576" cy="2529114"/>
          </a:xfrm>
          <a:prstGeom prst="rect">
            <a:avLst/>
          </a:prstGeom>
        </p:spPr>
      </p:pic>
      <p:sp>
        <p:nvSpPr>
          <p:cNvPr id="3" name="TextBox 2"/>
          <p:cNvSpPr txBox="1"/>
          <p:nvPr/>
        </p:nvSpPr>
        <p:spPr>
          <a:xfrm>
            <a:off x="1693391" y="5374066"/>
            <a:ext cx="983661" cy="369332"/>
          </a:xfrm>
          <a:prstGeom prst="rect">
            <a:avLst/>
          </a:prstGeom>
          <a:noFill/>
        </p:spPr>
        <p:txBody>
          <a:bodyPr wrap="square" rtlCol="0">
            <a:spAutoFit/>
          </a:bodyPr>
          <a:lstStyle/>
          <a:p>
            <a:r>
              <a:rPr lang="en-US" dirty="0" smtClean="0"/>
              <a:t>Video</a:t>
            </a:r>
            <a:endParaRPr lang="en-US" dirty="0"/>
          </a:p>
        </p:txBody>
      </p:sp>
      <p:sp>
        <p:nvSpPr>
          <p:cNvPr id="11" name="TextBox 10"/>
          <p:cNvSpPr txBox="1"/>
          <p:nvPr/>
        </p:nvSpPr>
        <p:spPr>
          <a:xfrm>
            <a:off x="4186654" y="5374066"/>
            <a:ext cx="1491185" cy="369332"/>
          </a:xfrm>
          <a:prstGeom prst="rect">
            <a:avLst/>
          </a:prstGeom>
          <a:noFill/>
        </p:spPr>
        <p:txBody>
          <a:bodyPr wrap="square" rtlCol="0">
            <a:spAutoFit/>
          </a:bodyPr>
          <a:lstStyle/>
          <a:p>
            <a:r>
              <a:rPr lang="en-US" dirty="0" smtClean="0"/>
              <a:t>Plot of scores</a:t>
            </a:r>
            <a:endParaRPr lang="en-US" dirty="0"/>
          </a:p>
        </p:txBody>
      </p:sp>
      <p:sp>
        <p:nvSpPr>
          <p:cNvPr id="12" name="TextBox 11"/>
          <p:cNvSpPr txBox="1"/>
          <p:nvPr/>
        </p:nvSpPr>
        <p:spPr>
          <a:xfrm>
            <a:off x="7062928" y="5374066"/>
            <a:ext cx="1623871" cy="369332"/>
          </a:xfrm>
          <a:prstGeom prst="rect">
            <a:avLst/>
          </a:prstGeom>
          <a:noFill/>
        </p:spPr>
        <p:txBody>
          <a:bodyPr wrap="square" rtlCol="0">
            <a:spAutoFit/>
          </a:bodyPr>
          <a:lstStyle/>
          <a:p>
            <a:r>
              <a:rPr lang="en-US" dirty="0" smtClean="0"/>
              <a:t>Binary map </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19</a:t>
            </a:fld>
            <a:endParaRPr lang="en-US"/>
          </a:p>
        </p:txBody>
      </p:sp>
      <p:sp>
        <p:nvSpPr>
          <p:cNvPr id="10"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3" name="Straight Connector 12"/>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a:t>
            </a:fld>
            <a:endParaRPr lang="en-US"/>
          </a:p>
        </p:txBody>
      </p:sp>
      <p:cxnSp>
        <p:nvCxnSpPr>
          <p:cNvPr id="5" name="Straight Connector 4"/>
          <p:cNvCxnSpPr/>
          <p:nvPr/>
        </p:nvCxnSpPr>
        <p:spPr>
          <a:xfrm flipV="1">
            <a:off x="300079" y="3750341"/>
            <a:ext cx="8353591" cy="1327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9478" y="1802296"/>
            <a:ext cx="37396" cy="455405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599" y="3989194"/>
            <a:ext cx="3258589" cy="2453999"/>
          </a:xfrm>
          <a:prstGeom prst="rect">
            <a:avLst/>
          </a:prstGeom>
        </p:spPr>
      </p:pic>
      <p:pic>
        <p:nvPicPr>
          <p:cNvPr id="10" name="Content Placeholder 6" descr="grid.png"/>
          <p:cNvPicPr>
            <a:picLocks noChangeAspect="1"/>
          </p:cNvPicPr>
          <p:nvPr/>
        </p:nvPicPr>
        <p:blipFill rotWithShape="1">
          <a:blip r:embed="rId6">
            <a:extLst>
              <a:ext uri="{28A0092B-C50C-407E-A947-70E740481C1C}">
                <a14:useLocalDpi xmlns:a14="http://schemas.microsoft.com/office/drawing/2010/main" val="0"/>
              </a:ext>
            </a:extLst>
          </a:blip>
          <a:srcRect l="-40439" t="453" r="-40439" b="24558"/>
          <a:stretch/>
        </p:blipFill>
        <p:spPr>
          <a:xfrm>
            <a:off x="3817454" y="1421113"/>
            <a:ext cx="5326546" cy="2196730"/>
          </a:xfrm>
          <a:prstGeom prst="rect">
            <a:avLst/>
          </a:prstGeom>
        </p:spPr>
      </p:pic>
      <p:pic>
        <p:nvPicPr>
          <p:cNvPr id="11" name="Picture 10" descr="images_diagram.png"/>
          <p:cNvPicPr>
            <a:picLocks noChangeAspect="1"/>
          </p:cNvPicPr>
          <p:nvPr/>
        </p:nvPicPr>
        <p:blipFill rotWithShape="1">
          <a:blip r:embed="rId7">
            <a:extLst>
              <a:ext uri="{28A0092B-C50C-407E-A947-70E740481C1C}">
                <a14:useLocalDpi xmlns:a14="http://schemas.microsoft.com/office/drawing/2010/main" val="0"/>
              </a:ext>
            </a:extLst>
          </a:blip>
          <a:srcRect r="6617" b="37021"/>
          <a:stretch/>
        </p:blipFill>
        <p:spPr>
          <a:xfrm>
            <a:off x="446850" y="1418308"/>
            <a:ext cx="3528338" cy="210645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4216" y="3896118"/>
            <a:ext cx="2634810" cy="2634810"/>
          </a:xfrm>
          <a:prstGeom prst="rect">
            <a:avLst/>
          </a:prstGeom>
        </p:spPr>
      </p:pic>
    </p:spTree>
    <p:extLst>
      <p:ext uri="{BB962C8B-B14F-4D97-AF65-F5344CB8AC3E}">
        <p14:creationId xmlns:p14="http://schemas.microsoft.com/office/powerpoint/2010/main" val="166189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20</a:t>
            </a:fld>
            <a:endParaRPr lang="en-US"/>
          </a:p>
        </p:txBody>
      </p:sp>
      <p:sp>
        <p:nvSpPr>
          <p:cNvPr id="5"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A widely-applicable video frame segmentation method</a:t>
            </a:r>
            <a:endParaRPr lang="en-US" dirty="0"/>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43941" y="3360081"/>
            <a:ext cx="6819473" cy="2639115"/>
          </a:xfrm>
          <a:prstGeom prst="rect">
            <a:avLst/>
          </a:prstGeom>
        </p:spPr>
      </p:pic>
      <p:sp>
        <p:nvSpPr>
          <p:cNvPr id="10" name="TextBox 9"/>
          <p:cNvSpPr txBox="1"/>
          <p:nvPr/>
        </p:nvSpPr>
        <p:spPr>
          <a:xfrm>
            <a:off x="329184" y="1681780"/>
            <a:ext cx="7606508" cy="1631216"/>
          </a:xfrm>
          <a:prstGeom prst="rect">
            <a:avLst/>
          </a:prstGeom>
          <a:noFill/>
        </p:spPr>
        <p:txBody>
          <a:bodyPr wrap="square" rtlCol="0">
            <a:spAutoFit/>
          </a:bodyPr>
          <a:lstStyle/>
          <a:p>
            <a:r>
              <a:rPr lang="en-US" sz="2500" dirty="0" smtClean="0"/>
              <a:t>Correlation-based segmentation can also be applied to other types of video taken by imaging devices including </a:t>
            </a:r>
            <a:r>
              <a:rPr lang="en-US" sz="2500" dirty="0"/>
              <a:t>microscopes, telescopes, and other cameras where the object is not perfectly in focus</a:t>
            </a:r>
          </a:p>
        </p:txBody>
      </p:sp>
      <p:sp>
        <p:nvSpPr>
          <p:cNvPr id="7" name="TextBox 6"/>
          <p:cNvSpPr txBox="1"/>
          <p:nvPr/>
        </p:nvSpPr>
        <p:spPr>
          <a:xfrm>
            <a:off x="2106062" y="6046281"/>
            <a:ext cx="1491185" cy="369332"/>
          </a:xfrm>
          <a:prstGeom prst="rect">
            <a:avLst/>
          </a:prstGeom>
          <a:noFill/>
        </p:spPr>
        <p:txBody>
          <a:bodyPr wrap="square" rtlCol="0">
            <a:spAutoFit/>
          </a:bodyPr>
          <a:lstStyle/>
          <a:p>
            <a:r>
              <a:rPr lang="en-US" dirty="0" smtClean="0"/>
              <a:t>Plot of scores</a:t>
            </a:r>
            <a:endParaRPr lang="en-US" dirty="0"/>
          </a:p>
        </p:txBody>
      </p:sp>
      <p:sp>
        <p:nvSpPr>
          <p:cNvPr id="8" name="TextBox 7"/>
          <p:cNvSpPr txBox="1"/>
          <p:nvPr/>
        </p:nvSpPr>
        <p:spPr>
          <a:xfrm>
            <a:off x="5366650" y="6046281"/>
            <a:ext cx="1623871" cy="369332"/>
          </a:xfrm>
          <a:prstGeom prst="rect">
            <a:avLst/>
          </a:prstGeom>
          <a:noFill/>
        </p:spPr>
        <p:txBody>
          <a:bodyPr wrap="square" rtlCol="0">
            <a:spAutoFit/>
          </a:bodyPr>
          <a:lstStyle/>
          <a:p>
            <a:r>
              <a:rPr lang="en-US" dirty="0" smtClean="0"/>
              <a:t>Binary map </a:t>
            </a:r>
            <a:endParaRPr lang="en-US" dirty="0"/>
          </a:p>
        </p:txBody>
      </p:sp>
    </p:spTree>
    <p:extLst>
      <p:ext uri="{BB962C8B-B14F-4D97-AF65-F5344CB8AC3E}">
        <p14:creationId xmlns:p14="http://schemas.microsoft.com/office/powerpoint/2010/main" val="21727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974336"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Refine the result:</a:t>
            </a:r>
            <a:br>
              <a:rPr lang="en-US" sz="4400" dirty="0">
                <a:latin typeface="Helvetica" charset="0"/>
                <a:ea typeface="Helvetica" charset="0"/>
                <a:cs typeface="Helvetica" charset="0"/>
              </a:rPr>
            </a:br>
            <a:r>
              <a:rPr lang="en-US" sz="4400" dirty="0">
                <a:latin typeface="Helvetica" charset="0"/>
                <a:ea typeface="Helvetica" charset="0"/>
                <a:cs typeface="Helvetica" charset="0"/>
              </a:rPr>
              <a:t>Key Observation </a:t>
            </a:r>
          </a:p>
        </p:txBody>
      </p:sp>
      <p:sp>
        <p:nvSpPr>
          <p:cNvPr id="3" name="TextBox 2"/>
          <p:cNvSpPr txBox="1"/>
          <p:nvPr/>
        </p:nvSpPr>
        <p:spPr>
          <a:xfrm>
            <a:off x="841737" y="1659405"/>
            <a:ext cx="7606220" cy="3539431"/>
          </a:xfrm>
          <a:prstGeom prst="rect">
            <a:avLst/>
          </a:prstGeom>
          <a:noFill/>
        </p:spPr>
        <p:txBody>
          <a:bodyPr wrap="square" rtlCol="0">
            <a:spAutoFit/>
          </a:bodyPr>
          <a:lstStyle/>
          <a:p>
            <a:r>
              <a:rPr lang="en-US" sz="2800" dirty="0" smtClean="0"/>
              <a:t>1</a:t>
            </a:r>
            <a:r>
              <a:rPr lang="en-US" sz="2800" dirty="0"/>
              <a:t>. the noise is independent between neighboring pixels </a:t>
            </a:r>
          </a:p>
          <a:p>
            <a:r>
              <a:rPr lang="en-US" sz="2800" dirty="0"/>
              <a:t>2. convolution with the point-spread function present in the microscope image formation process spreads image brightness changes in one pixel to its neighbors.  </a:t>
            </a:r>
            <a:endParaRPr lang="en-US" sz="2800" dirty="0" smtClean="0"/>
          </a:p>
          <a:p>
            <a:r>
              <a:rPr lang="en-US" sz="2800" dirty="0" smtClean="0"/>
              <a:t>-&gt; Small “islands” should not be foreground, remove</a:t>
            </a:r>
            <a:endParaRPr lang="en-US" sz="2500" dirty="0" smtClean="0"/>
          </a:p>
        </p:txBody>
      </p:sp>
      <p:pic>
        <p:nvPicPr>
          <p:cNvPr id="5" name="Picture 4" descr="fig11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725" y="4818968"/>
            <a:ext cx="1902508" cy="1902508"/>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21</a:t>
            </a:fld>
            <a:endParaRPr lang="en-US"/>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71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9184" y="82296"/>
            <a:ext cx="536786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Video Spot Tracker</a:t>
            </a:r>
          </a:p>
        </p:txBody>
      </p:sp>
      <p:pic>
        <p:nvPicPr>
          <p:cNvPr id="3" name="Picture 2" descr="example_fram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8" y="1752254"/>
            <a:ext cx="6061869" cy="4786659"/>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05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220456" cy="1325880"/>
          </a:xfrm>
        </p:spPr>
        <p:txBody>
          <a:bodyPr vert="horz" lIns="91440" tIns="45720" rIns="91440" bIns="45720" rtlCol="0" anchor="ctr">
            <a:normAutofit/>
          </a:bodyPr>
          <a:lstStyle/>
          <a:p>
            <a:r>
              <a:rPr lang="en-US" dirty="0" smtClean="0">
                <a:latin typeface="Helvetica" charset="0"/>
                <a:ea typeface="Helvetica" charset="0"/>
                <a:cs typeface="Helvetica" charset="0"/>
              </a:rPr>
              <a:t>Refine </a:t>
            </a:r>
            <a:r>
              <a:rPr lang="en-US" dirty="0">
                <a:latin typeface="Helvetica" charset="0"/>
                <a:ea typeface="Helvetica" charset="0"/>
                <a:cs typeface="Helvetica" charset="0"/>
              </a:rPr>
              <a:t>the result</a:t>
            </a:r>
            <a:br>
              <a:rPr lang="en-US" dirty="0">
                <a:latin typeface="Helvetica" charset="0"/>
                <a:ea typeface="Helvetica" charset="0"/>
                <a:cs typeface="Helvetica" charset="0"/>
              </a:rPr>
            </a:br>
            <a:r>
              <a:rPr lang="en-US" dirty="0" smtClean="0">
                <a:latin typeface="Helvetica" charset="0"/>
                <a:ea typeface="Helvetica" charset="0"/>
                <a:cs typeface="Helvetica" charset="0"/>
              </a:rPr>
              <a:t>Mathematical </a:t>
            </a:r>
            <a:r>
              <a:rPr lang="en-US" dirty="0">
                <a:latin typeface="Helvetica" charset="0"/>
                <a:ea typeface="Helvetica" charset="0"/>
                <a:cs typeface="Helvetica" charset="0"/>
              </a:rPr>
              <a:t>Morphology</a:t>
            </a:r>
          </a:p>
        </p:txBody>
      </p:sp>
      <p:pic>
        <p:nvPicPr>
          <p:cNvPr id="4" name="Picture 3"/>
          <p:cNvPicPr/>
          <p:nvPr/>
        </p:nvPicPr>
        <p:blipFill rotWithShape="1">
          <a:blip r:embed="rId3">
            <a:extLst>
              <a:ext uri="{28A0092B-C50C-407E-A947-70E740481C1C}">
                <a14:useLocalDpi xmlns:a14="http://schemas.microsoft.com/office/drawing/2010/main" val="0"/>
              </a:ext>
            </a:extLst>
          </a:blip>
          <a:srcRect l="20710" t="9880" r="20444" b="16031"/>
          <a:stretch/>
        </p:blipFill>
        <p:spPr bwMode="auto">
          <a:xfrm>
            <a:off x="929692" y="4427795"/>
            <a:ext cx="1684052" cy="1542760"/>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20925" t="10154" r="20227" b="15757"/>
          <a:stretch/>
        </p:blipFill>
        <p:spPr bwMode="auto">
          <a:xfrm>
            <a:off x="6941811" y="4427795"/>
            <a:ext cx="1542760" cy="1542760"/>
          </a:xfrm>
          <a:prstGeom prst="rect">
            <a:avLst/>
          </a:prstGeom>
          <a:ln>
            <a:noFill/>
          </a:ln>
          <a:extLst>
            <a:ext uri="{53640926-AAD7-44d8-BBD7-CCE9431645EC}">
              <a14:shadowObscured xmlns:a14="http://schemas.microsoft.com/office/drawing/2010/main" xmlns=""/>
            </a:ext>
          </a:extLst>
        </p:spPr>
      </p:pic>
      <p:pic>
        <p:nvPicPr>
          <p:cNvPr id="6" name="Picture 5" descr="Dil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16" y="1983772"/>
            <a:ext cx="1852856" cy="1826686"/>
          </a:xfrm>
          <a:prstGeom prst="rect">
            <a:avLst/>
          </a:prstGeom>
        </p:spPr>
      </p:pic>
      <p:pic>
        <p:nvPicPr>
          <p:cNvPr id="7" name="Picture 6" descr="Ero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66" y="1983771"/>
            <a:ext cx="1852857" cy="1826687"/>
          </a:xfrm>
          <a:prstGeom prst="rect">
            <a:avLst/>
          </a:prstGeom>
        </p:spPr>
      </p:pic>
      <p:sp>
        <p:nvSpPr>
          <p:cNvPr id="11" name="Right Arrow 10"/>
          <p:cNvSpPr/>
          <p:nvPr/>
        </p:nvSpPr>
        <p:spPr>
          <a:xfrm>
            <a:off x="2912698" y="5014629"/>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Brace 7"/>
          <p:cNvSpPr/>
          <p:nvPr/>
        </p:nvSpPr>
        <p:spPr>
          <a:xfrm rot="5400000">
            <a:off x="3035941"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descr="untitled.png"/>
          <p:cNvPicPr>
            <a:picLocks noChangeAspect="1"/>
          </p:cNvPicPr>
          <p:nvPr/>
        </p:nvPicPr>
        <p:blipFill rotWithShape="1">
          <a:blip r:embed="rId7">
            <a:extLst>
              <a:ext uri="{28A0092B-C50C-407E-A947-70E740481C1C}">
                <a14:useLocalDpi xmlns:a14="http://schemas.microsoft.com/office/drawing/2010/main" val="0"/>
              </a:ext>
            </a:extLst>
          </a:blip>
          <a:srcRect l="20323" t="10941" r="20630" b="14718"/>
          <a:stretch/>
        </p:blipFill>
        <p:spPr>
          <a:xfrm>
            <a:off x="3910826" y="4440085"/>
            <a:ext cx="1542759" cy="1542760"/>
          </a:xfrm>
          <a:prstGeom prst="rect">
            <a:avLst/>
          </a:prstGeom>
        </p:spPr>
      </p:pic>
      <p:sp>
        <p:nvSpPr>
          <p:cNvPr id="12" name="Right Arrow 11"/>
          <p:cNvSpPr/>
          <p:nvPr/>
        </p:nvSpPr>
        <p:spPr>
          <a:xfrm>
            <a:off x="5796941" y="5035065"/>
            <a:ext cx="790086" cy="2639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Brace 12"/>
          <p:cNvSpPr/>
          <p:nvPr/>
        </p:nvSpPr>
        <p:spPr>
          <a:xfrm rot="5400000">
            <a:off x="5886833" y="3383904"/>
            <a:ext cx="571958" cy="1845205"/>
          </a:xfrm>
          <a:prstGeom prst="rightBrace">
            <a:avLst>
              <a:gd name="adj1" fmla="val 8333"/>
              <a:gd name="adj2" fmla="val 4848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12698" y="1481491"/>
            <a:ext cx="998128" cy="369332"/>
          </a:xfrm>
          <a:prstGeom prst="rect">
            <a:avLst/>
          </a:prstGeom>
          <a:noFill/>
        </p:spPr>
        <p:txBody>
          <a:bodyPr wrap="square" rtlCol="0">
            <a:spAutoFit/>
          </a:bodyPr>
          <a:lstStyle/>
          <a:p>
            <a:r>
              <a:rPr lang="en-US" dirty="0" smtClean="0"/>
              <a:t>erosion</a:t>
            </a:r>
            <a:endParaRPr lang="en-US" dirty="0"/>
          </a:p>
        </p:txBody>
      </p:sp>
      <p:sp>
        <p:nvSpPr>
          <p:cNvPr id="14" name="TextBox 13"/>
          <p:cNvSpPr txBox="1"/>
          <p:nvPr/>
        </p:nvSpPr>
        <p:spPr>
          <a:xfrm>
            <a:off x="5566350" y="1481491"/>
            <a:ext cx="998128" cy="369332"/>
          </a:xfrm>
          <a:prstGeom prst="rect">
            <a:avLst/>
          </a:prstGeom>
          <a:noFill/>
        </p:spPr>
        <p:txBody>
          <a:bodyPr wrap="square" rtlCol="0">
            <a:spAutoFit/>
          </a:bodyPr>
          <a:lstStyle/>
          <a:p>
            <a:r>
              <a:rPr lang="en-US" dirty="0" smtClean="0"/>
              <a:t>dilation</a:t>
            </a:r>
            <a:endParaRPr lang="en-US" dirty="0"/>
          </a:p>
        </p:txBody>
      </p:sp>
      <p:sp>
        <p:nvSpPr>
          <p:cNvPr id="17" name="TextBox 16"/>
          <p:cNvSpPr txBox="1"/>
          <p:nvPr/>
        </p:nvSpPr>
        <p:spPr>
          <a:xfrm>
            <a:off x="2763156" y="3888732"/>
            <a:ext cx="1297081" cy="369332"/>
          </a:xfrm>
          <a:prstGeom prst="rect">
            <a:avLst/>
          </a:prstGeom>
          <a:noFill/>
        </p:spPr>
        <p:txBody>
          <a:bodyPr wrap="square" rtlCol="0">
            <a:spAutoFit/>
          </a:bodyPr>
          <a:lstStyle/>
          <a:p>
            <a:r>
              <a:rPr lang="en-US" dirty="0" smtClean="0"/>
              <a:t>3 x 3 pixels</a:t>
            </a:r>
            <a:endParaRPr lang="en-US" dirty="0"/>
          </a:p>
        </p:txBody>
      </p:sp>
      <p:sp>
        <p:nvSpPr>
          <p:cNvPr id="18" name="TextBox 17"/>
          <p:cNvSpPr txBox="1"/>
          <p:nvPr/>
        </p:nvSpPr>
        <p:spPr>
          <a:xfrm>
            <a:off x="5316985" y="3862494"/>
            <a:ext cx="2440476" cy="369332"/>
          </a:xfrm>
          <a:prstGeom prst="rect">
            <a:avLst/>
          </a:prstGeom>
          <a:noFill/>
        </p:spPr>
        <p:txBody>
          <a:bodyPr wrap="square" rtlCol="0">
            <a:spAutoFit/>
          </a:bodyPr>
          <a:lstStyle/>
          <a:p>
            <a:r>
              <a:rPr lang="en-US" dirty="0" smtClean="0"/>
              <a:t> Fit tracker size</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23</a:t>
            </a:fld>
            <a:endParaRPr lang="en-US"/>
          </a:p>
        </p:txBody>
      </p:sp>
      <p:cxnSp>
        <p:nvCxnSpPr>
          <p:cNvPr id="19" name="Straight Connector 18"/>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57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5268234" cy="1325880"/>
          </a:xfrm>
        </p:spPr>
        <p:txBody>
          <a:bodyPr vert="horz" lIns="91440" tIns="45720" rIns="91440" bIns="45720" rtlCol="0" anchor="ctr">
            <a:normAutofit/>
          </a:bodyPr>
          <a:lstStyle/>
          <a:p>
            <a:pPr algn="l"/>
            <a:r>
              <a:rPr lang="en-US" sz="4400" smtClean="0">
                <a:latin typeface="Helvetica" charset="0"/>
                <a:ea typeface="Helvetica" charset="0"/>
                <a:cs typeface="Helvetica" charset="0"/>
              </a:rPr>
              <a:t>Overall approach</a:t>
            </a:r>
            <a:endParaRPr lang="en-US" sz="44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 y="1326948"/>
            <a:ext cx="9144000" cy="293360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7674" y="4269343"/>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7" name="TextBox 6"/>
          <p:cNvSpPr txBox="1"/>
          <p:nvPr/>
        </p:nvSpPr>
        <p:spPr>
          <a:xfrm>
            <a:off x="4942225" y="5257105"/>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8" name="Straight Connector 7"/>
          <p:cNvCxnSpPr/>
          <p:nvPr/>
        </p:nvCxnSpPr>
        <p:spPr>
          <a:xfrm>
            <a:off x="4942225" y="4951950"/>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31158" y="495195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332" y="5252483"/>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1" name="Straight Connector 10"/>
          <p:cNvCxnSpPr/>
          <p:nvPr/>
        </p:nvCxnSpPr>
        <p:spPr>
          <a:xfrm>
            <a:off x="6708254" y="494096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927638" y="4953336"/>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6901" y="4379633"/>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6901" y="4379633"/>
                <a:ext cx="3738780" cy="5386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248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3857671" cy="979487"/>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pic>
        <p:nvPicPr>
          <p:cNvPr id="8" name="output3.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lum bright="40000" contrast="40000"/>
          </a:blip>
          <a:stretch>
            <a:fillRect/>
          </a:stretch>
        </p:blipFill>
        <p:spPr>
          <a:xfrm>
            <a:off x="864532" y="979487"/>
            <a:ext cx="3604138" cy="2714227"/>
          </a:xfrm>
          <a:prstGeom prst="rect">
            <a:avLst/>
          </a:prstGeom>
        </p:spPr>
      </p:pic>
      <p:pic>
        <p:nvPicPr>
          <p:cNvPr id="9" name="output4.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lum bright="40000" contrast="40000"/>
          </a:blip>
          <a:stretch>
            <a:fillRect/>
          </a:stretch>
        </p:blipFill>
        <p:spPr>
          <a:xfrm>
            <a:off x="4971843" y="979487"/>
            <a:ext cx="3597099" cy="2708927"/>
          </a:xfrm>
          <a:prstGeom prst="rect">
            <a:avLst/>
          </a:prstGeom>
        </p:spPr>
      </p:pic>
      <p:pic>
        <p:nvPicPr>
          <p:cNvPr id="10" name="output5.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64532" y="3933387"/>
            <a:ext cx="3604138" cy="2714227"/>
          </a:xfrm>
          <a:prstGeom prst="rect">
            <a:avLst/>
          </a:prstGeom>
        </p:spPr>
      </p:pic>
      <p:pic>
        <p:nvPicPr>
          <p:cNvPr id="11" name="output6.mpe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971843" y="3933387"/>
            <a:ext cx="3604137" cy="2714227"/>
          </a:xfrm>
          <a:prstGeom prst="rect">
            <a:avLst/>
          </a:prstGeom>
        </p:spPr>
      </p:pic>
      <p:sp>
        <p:nvSpPr>
          <p:cNvPr id="2" name="Slide Number Placeholder 1"/>
          <p:cNvSpPr>
            <a:spLocks noGrp="1"/>
          </p:cNvSpPr>
          <p:nvPr>
            <p:ph type="sldNum" sz="quarter" idx="12"/>
          </p:nvPr>
        </p:nvSpPr>
        <p:spPr/>
        <p:txBody>
          <a:bodyPr/>
          <a:lstStyle/>
          <a:p>
            <a:fld id="{83D37755-D871-3243-875F-265DFA9F13A0}" type="slidenum">
              <a:rPr lang="en-US" smtClean="0"/>
              <a:t>25</a:t>
            </a:fld>
            <a:endParaRPr lang="en-US"/>
          </a:p>
        </p:txBody>
      </p:sp>
    </p:spTree>
    <p:extLst>
      <p:ext uri="{BB962C8B-B14F-4D97-AF65-F5344CB8AC3E}">
        <p14:creationId xmlns:p14="http://schemas.microsoft.com/office/powerpoint/2010/main" val="29611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60" fill="hold"/>
                                        <p:tgtEl>
                                          <p:spTgt spid="8"/>
                                        </p:tgtEl>
                                      </p:cBhvr>
                                    </p:cmd>
                                  </p:childTnLst>
                                </p:cTn>
                              </p:par>
                            </p:childTnLst>
                          </p:cTn>
                        </p:par>
                        <p:par>
                          <p:cTn id="7" fill="hold">
                            <p:stCondLst>
                              <p:cond delay="39960"/>
                            </p:stCondLst>
                            <p:childTnLst>
                              <p:par>
                                <p:cTn id="8" presetID="1" presetClass="mediacall" presetSubtype="0" fill="hold" nodeType="afterEffect">
                                  <p:stCondLst>
                                    <p:cond delay="0"/>
                                  </p:stCondLst>
                                  <p:childTnLst>
                                    <p:cmd type="call" cmd="playFrom(0.0)">
                                      <p:cBhvr>
                                        <p:cTn id="9" dur="39960" fill="hold"/>
                                        <p:tgtEl>
                                          <p:spTgt spid="9"/>
                                        </p:tgtEl>
                                      </p:cBhvr>
                                    </p:cmd>
                                  </p:childTnLst>
                                </p:cTn>
                              </p:par>
                            </p:childTnLst>
                          </p:cTn>
                        </p:par>
                        <p:par>
                          <p:cTn id="10" fill="hold">
                            <p:stCondLst>
                              <p:cond delay="79920"/>
                            </p:stCondLst>
                            <p:childTnLst>
                              <p:par>
                                <p:cTn id="11" presetID="1" presetClass="mediacall" presetSubtype="0" fill="hold" nodeType="afterEffect">
                                  <p:stCondLst>
                                    <p:cond delay="0"/>
                                  </p:stCondLst>
                                  <p:childTnLst>
                                    <p:cmd type="call" cmd="playFrom(0.0)">
                                      <p:cBhvr>
                                        <p:cTn id="12" dur="39960" fill="hold"/>
                                        <p:tgtEl>
                                          <p:spTgt spid="10"/>
                                        </p:tgtEl>
                                      </p:cBhvr>
                                    </p:cmd>
                                  </p:childTnLst>
                                </p:cTn>
                              </p:par>
                            </p:childTnLst>
                          </p:cTn>
                        </p:par>
                        <p:par>
                          <p:cTn id="13" fill="hold">
                            <p:stCondLst>
                              <p:cond delay="119880"/>
                            </p:stCondLst>
                            <p:childTnLst>
                              <p:par>
                                <p:cTn id="14" presetID="1" presetClass="mediacall" presetSubtype="0" fill="hold" nodeType="afterEffect">
                                  <p:stCondLst>
                                    <p:cond delay="0"/>
                                  </p:stCondLst>
                                  <p:childTnLst>
                                    <p:cmd type="call" cmd="playFrom(0.0)">
                                      <p:cBhvr>
                                        <p:cTn id="15" dur="39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9"/>
                </p:tgtEl>
              </p:cMediaNode>
            </p:video>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71480"/>
            <a:ext cx="9144000" cy="3715040"/>
          </a:xfrm>
          <a:prstGeom prst="rect">
            <a:avLst/>
          </a:prstGeom>
        </p:spPr>
      </p:pic>
      <p:sp>
        <p:nvSpPr>
          <p:cNvPr id="2" name="Title 1"/>
          <p:cNvSpPr>
            <a:spLocks noGrp="1"/>
          </p:cNvSpPr>
          <p:nvPr>
            <p:ph type="title"/>
          </p:nvPr>
        </p:nvSpPr>
        <p:spPr>
          <a:xfrm>
            <a:off x="0" y="0"/>
            <a:ext cx="7245190" cy="979487"/>
          </a:xfrm>
        </p:spPr>
        <p:txBody>
          <a:bodyPr vert="horz" lIns="91440" tIns="45720" rIns="91440" bIns="45720" rtlCol="0" anchor="ctr">
            <a:normAutofit/>
          </a:bodyPr>
          <a:lstStyle/>
          <a:p>
            <a:r>
              <a:rPr lang="en-US" dirty="0">
                <a:latin typeface="Helvetica" charset="0"/>
                <a:ea typeface="Helvetica" charset="0"/>
                <a:cs typeface="Helvetica" charset="0"/>
              </a:rPr>
              <a:t>Results 1: compression ratio</a:t>
            </a:r>
          </a:p>
        </p:txBody>
      </p:sp>
      <p:cxnSp>
        <p:nvCxnSpPr>
          <p:cNvPr id="6" name="Straight Arrow Connector 5"/>
          <p:cNvCxnSpPr/>
          <p:nvPr/>
        </p:nvCxnSpPr>
        <p:spPr>
          <a:xfrm flipH="1" flipV="1">
            <a:off x="2228463" y="4953562"/>
            <a:ext cx="627382" cy="452227"/>
          </a:xfrm>
          <a:prstGeom prst="straightConnector1">
            <a:avLst/>
          </a:prstGeom>
          <a:ln w="28575"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26</a:t>
            </a:fld>
            <a:endParaRPr lang="en-US"/>
          </a:p>
        </p:txBody>
      </p:sp>
    </p:spTree>
    <p:extLst>
      <p:ext uri="{BB962C8B-B14F-4D97-AF65-F5344CB8AC3E}">
        <p14:creationId xmlns:p14="http://schemas.microsoft.com/office/powerpoint/2010/main" val="143504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6519672" cy="1325880"/>
          </a:xfrm>
        </p:spPr>
        <p:txBody>
          <a:bodyPr vert="horz" lIns="91440" tIns="45720" rIns="91440" bIns="45720" rtlCol="0" anchor="ctr">
            <a:normAutofit/>
          </a:bodyPr>
          <a:lstStyle/>
          <a:p>
            <a:r>
              <a:rPr lang="en-US" dirty="0">
                <a:latin typeface="Helvetica" charset="0"/>
                <a:ea typeface="Helvetica" charset="0"/>
                <a:cs typeface="Helvetica" charset="0"/>
              </a:rPr>
              <a:t>Result: compression ratio</a:t>
            </a:r>
          </a:p>
        </p:txBody>
      </p:sp>
      <p:graphicFrame>
        <p:nvGraphicFramePr>
          <p:cNvPr id="15" name="Table 14"/>
          <p:cNvGraphicFramePr>
            <a:graphicFrameLocks noGrp="1"/>
          </p:cNvGraphicFramePr>
          <p:nvPr>
            <p:extLst>
              <p:ext uri="{D42A27DB-BD31-4B8C-83A1-F6EECF244321}">
                <p14:modId xmlns:p14="http://schemas.microsoft.com/office/powerpoint/2010/main" val="986824694"/>
              </p:ext>
            </p:extLst>
          </p:nvPr>
        </p:nvGraphicFramePr>
        <p:xfrm>
          <a:off x="1046923" y="2727438"/>
          <a:ext cx="7169426" cy="2136604"/>
        </p:xfrm>
        <a:graphic>
          <a:graphicData uri="http://schemas.openxmlformats.org/drawingml/2006/table">
            <a:tbl>
              <a:tblPr firstRow="1" bandRow="1">
                <a:tableStyleId>{5C22544A-7EE6-4342-B048-85BDC9FD1C3A}</a:tableStyleId>
              </a:tblPr>
              <a:tblGrid>
                <a:gridCol w="948705"/>
                <a:gridCol w="1134321"/>
                <a:gridCol w="1016317"/>
                <a:gridCol w="1321607"/>
                <a:gridCol w="1553572"/>
                <a:gridCol w="1194904"/>
              </a:tblGrid>
              <a:tr h="774924">
                <a:tc>
                  <a:txBody>
                    <a:bodyPr/>
                    <a:lstStyle/>
                    <a:p>
                      <a:pPr marL="0" marR="0">
                        <a:lnSpc>
                          <a:spcPct val="115000"/>
                        </a:lnSpc>
                        <a:spcBef>
                          <a:spcPts val="0"/>
                        </a:spcBef>
                        <a:spcAft>
                          <a:spcPts val="0"/>
                        </a:spcAft>
                      </a:pP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1</a:t>
                      </a:r>
                    </a:p>
                    <a:p>
                      <a:pPr marL="0" marR="0" algn="ctr">
                        <a:lnSpc>
                          <a:spcPct val="115000"/>
                        </a:lnSpc>
                        <a:spcBef>
                          <a:spcPts val="0"/>
                        </a:spcBef>
                        <a:spcAft>
                          <a:spcPts val="0"/>
                        </a:spcAft>
                      </a:pPr>
                      <a:r>
                        <a:rPr lang="en-US" sz="1500" b="1" dirty="0" smtClean="0">
                          <a:effectLst/>
                          <a:latin typeface="+mn-lt"/>
                          <a:ea typeface="宋体"/>
                          <a:cs typeface="Times New Roman"/>
                        </a:rPr>
                        <a:t>(Beads 1μm)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2</a:t>
                      </a:r>
                    </a:p>
                    <a:p>
                      <a:pPr marL="0" marR="0" algn="ctr">
                        <a:lnSpc>
                          <a:spcPct val="115000"/>
                        </a:lnSpc>
                        <a:spcBef>
                          <a:spcPts val="0"/>
                        </a:spcBef>
                        <a:spcAft>
                          <a:spcPts val="0"/>
                        </a:spcAft>
                      </a:pPr>
                      <a:r>
                        <a:rPr lang="en-US" sz="1500" b="1" baseline="0" dirty="0" smtClean="0">
                          <a:effectLst/>
                          <a:latin typeface="+mn-lt"/>
                          <a:ea typeface="宋体"/>
                          <a:cs typeface="Times New Roman"/>
                        </a:rPr>
                        <a:t> (</a:t>
                      </a:r>
                      <a:r>
                        <a:rPr lang="en-US" sz="1500" b="1" dirty="0" smtClean="0">
                          <a:effectLst/>
                          <a:latin typeface="+mn-lt"/>
                          <a:ea typeface="宋体"/>
                          <a:cs typeface="Times New Roman"/>
                        </a:rPr>
                        <a:t>Beads</a:t>
                      </a:r>
                      <a:r>
                        <a:rPr lang="en-US" sz="1500" b="1" baseline="0" dirty="0" smtClean="0">
                          <a:effectLst/>
                          <a:latin typeface="+mn-lt"/>
                          <a:ea typeface="宋体"/>
                          <a:cs typeface="Times New Roman"/>
                        </a:rPr>
                        <a:t> </a:t>
                      </a:r>
                      <a:r>
                        <a:rPr lang="en-US" sz="1500" b="1" dirty="0" smtClean="0">
                          <a:effectLst/>
                          <a:latin typeface="+mn-lt"/>
                          <a:ea typeface="宋体"/>
                          <a:cs typeface="Times New Roman"/>
                        </a:rPr>
                        <a:t>500nm)</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a:t>
                      </a:r>
                      <a:r>
                        <a:rPr lang="en-US" sz="1500" b="1" baseline="0" dirty="0" smtClean="0">
                          <a:effectLst/>
                          <a:latin typeface="+mn-lt"/>
                          <a:ea typeface="宋体"/>
                          <a:cs typeface="Times New Roman"/>
                        </a:rPr>
                        <a:t> 3</a:t>
                      </a:r>
                      <a:endParaRPr lang="en-US" sz="1500" b="1" dirty="0" smtClean="0">
                        <a:effectLst/>
                        <a:latin typeface="+mn-lt"/>
                        <a:ea typeface="宋体"/>
                        <a:cs typeface="Times New Roman"/>
                      </a:endParaRP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1)</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4 </a:t>
                      </a:r>
                    </a:p>
                    <a:p>
                      <a:pPr marL="0" marR="0" algn="ctr">
                        <a:lnSpc>
                          <a:spcPct val="115000"/>
                        </a:lnSpc>
                        <a:spcBef>
                          <a:spcPts val="0"/>
                        </a:spcBef>
                        <a:spcAft>
                          <a:spcPts val="0"/>
                        </a:spcAft>
                      </a:pPr>
                      <a:r>
                        <a:rPr lang="en-US" sz="1500" b="1" dirty="0" smtClean="0">
                          <a:effectLst/>
                          <a:latin typeface="+mn-lt"/>
                          <a:ea typeface="宋体"/>
                          <a:cs typeface="Times New Roman"/>
                        </a:rPr>
                        <a:t>(</a:t>
                      </a:r>
                      <a:r>
                        <a:rPr lang="en-US" sz="1500" b="1" dirty="0" err="1" smtClean="0">
                          <a:effectLst/>
                          <a:latin typeface="+mn-lt"/>
                          <a:ea typeface="宋体"/>
                          <a:cs typeface="Times New Roman"/>
                        </a:rPr>
                        <a:t>Brightfield</a:t>
                      </a:r>
                      <a:r>
                        <a:rPr lang="en-US" sz="1500" b="1" baseline="0" dirty="0">
                          <a:effectLst/>
                          <a:latin typeface="+mn-lt"/>
                          <a:ea typeface="Calibri"/>
                          <a:cs typeface="Times New Roman"/>
                        </a:rPr>
                        <a:t> </a:t>
                      </a:r>
                      <a:r>
                        <a:rPr lang="en-US" sz="1500" b="1" dirty="0" smtClean="0">
                          <a:effectLst/>
                          <a:latin typeface="+mn-lt"/>
                          <a:ea typeface="宋体"/>
                          <a:cs typeface="Times New Roman"/>
                        </a:rPr>
                        <a:t>2)</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b="1" dirty="0" smtClean="0">
                          <a:effectLst/>
                          <a:latin typeface="+mn-lt"/>
                          <a:ea typeface="宋体"/>
                          <a:cs typeface="Times New Roman"/>
                        </a:rPr>
                        <a:t>Video 5</a:t>
                      </a:r>
                    </a:p>
                    <a:p>
                      <a:pPr marL="0" marR="0" algn="ctr">
                        <a:lnSpc>
                          <a:spcPct val="115000"/>
                        </a:lnSpc>
                        <a:spcBef>
                          <a:spcPts val="0"/>
                        </a:spcBef>
                        <a:spcAft>
                          <a:spcPts val="0"/>
                        </a:spcAft>
                      </a:pPr>
                      <a:r>
                        <a:rPr lang="en-US" sz="1500" b="1" dirty="0" smtClean="0">
                          <a:effectLst/>
                          <a:latin typeface="+mn-lt"/>
                          <a:ea typeface="宋体"/>
                          <a:cs typeface="Times New Roman"/>
                        </a:rPr>
                        <a:t>(Cells)</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H.264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28%</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50%</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33%</a:t>
                      </a:r>
                      <a:endParaRPr lang="en-US" sz="1500" dirty="0">
                        <a:effectLst/>
                        <a:latin typeface="+mn-lt"/>
                        <a:ea typeface="Calibri"/>
                        <a:cs typeface="Times New Roman"/>
                      </a:endParaRPr>
                    </a:p>
                  </a:txBody>
                  <a:tcPr marL="38167" marR="38167" marT="0" marB="0"/>
                </a:tc>
              </a:tr>
              <a:tr h="673967">
                <a:tc>
                  <a:txBody>
                    <a:bodyPr/>
                    <a:lstStyle/>
                    <a:p>
                      <a:pPr marL="0" marR="0">
                        <a:lnSpc>
                          <a:spcPct val="115000"/>
                        </a:lnSpc>
                        <a:spcBef>
                          <a:spcPts val="0"/>
                        </a:spcBef>
                        <a:spcAft>
                          <a:spcPts val="0"/>
                        </a:spcAft>
                      </a:pPr>
                      <a:r>
                        <a:rPr lang="en-US" sz="1500" dirty="0" smtClean="0">
                          <a:effectLst/>
                          <a:latin typeface="+mn-lt"/>
                          <a:ea typeface="宋体"/>
                          <a:cs typeface="Times New Roman"/>
                        </a:rPr>
                        <a:t>Our</a:t>
                      </a:r>
                      <a:r>
                        <a:rPr lang="en-US" sz="1500" baseline="0" dirty="0" smtClean="0">
                          <a:effectLst/>
                          <a:latin typeface="+mn-lt"/>
                          <a:ea typeface="宋体"/>
                          <a:cs typeface="Times New Roman"/>
                        </a:rPr>
                        <a:t> method</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0.77%</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a:effectLst/>
                          <a:latin typeface="+mn-lt"/>
                          <a:ea typeface="宋体"/>
                          <a:cs typeface="Times New Roman"/>
                        </a:rPr>
                        <a:t>20%</a:t>
                      </a:r>
                      <a:endParaRPr lang="en-US" sz="150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44%</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7.3%</a:t>
                      </a:r>
                      <a:endParaRPr lang="en-US" sz="1500" dirty="0">
                        <a:effectLst/>
                        <a:latin typeface="+mn-lt"/>
                        <a:ea typeface="Calibri"/>
                        <a:cs typeface="Times New Roman"/>
                      </a:endParaRPr>
                    </a:p>
                  </a:txBody>
                  <a:tcPr marL="38167" marR="38167" marT="0" marB="0"/>
                </a:tc>
                <a:tc>
                  <a:txBody>
                    <a:bodyPr/>
                    <a:lstStyle/>
                    <a:p>
                      <a:pPr marL="0" marR="0" algn="ctr">
                        <a:lnSpc>
                          <a:spcPct val="115000"/>
                        </a:lnSpc>
                        <a:spcBef>
                          <a:spcPts val="0"/>
                        </a:spcBef>
                        <a:spcAft>
                          <a:spcPts val="0"/>
                        </a:spcAft>
                      </a:pPr>
                      <a:r>
                        <a:rPr lang="en-US" sz="1500" dirty="0">
                          <a:effectLst/>
                          <a:latin typeface="+mn-lt"/>
                          <a:ea typeface="宋体"/>
                          <a:cs typeface="Times New Roman"/>
                        </a:rPr>
                        <a:t>4.8%</a:t>
                      </a:r>
                      <a:endParaRPr lang="en-US" sz="1500" dirty="0">
                        <a:effectLst/>
                        <a:latin typeface="+mn-lt"/>
                        <a:ea typeface="Calibri"/>
                        <a:cs typeface="Times New Roman"/>
                      </a:endParaRPr>
                    </a:p>
                  </a:txBody>
                  <a:tcPr marL="38167" marR="38167" marT="0" marB="0"/>
                </a:tc>
              </a:tr>
            </a:tbl>
          </a:graphicData>
        </a:graphic>
      </p:graphicFrame>
      <p:sp>
        <p:nvSpPr>
          <p:cNvPr id="3" name="Slide Number Placeholder 2"/>
          <p:cNvSpPr>
            <a:spLocks noGrp="1"/>
          </p:cNvSpPr>
          <p:nvPr>
            <p:ph type="sldNum" sz="quarter" idx="12"/>
          </p:nvPr>
        </p:nvSpPr>
        <p:spPr/>
        <p:txBody>
          <a:bodyPr/>
          <a:lstStyle/>
          <a:p>
            <a:fld id="{83D37755-D871-3243-875F-265DFA9F13A0}" type="slidenum">
              <a:rPr lang="en-US" smtClean="0"/>
              <a:t>27</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9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80602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Quickly moving foreground objects</a:t>
            </a:r>
          </a:p>
        </p:txBody>
      </p:sp>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819649" y="2301875"/>
            <a:ext cx="4043321" cy="3044818"/>
          </a:xfrm>
          <a:prstGeom prst="rect">
            <a:avLst/>
          </a:prstGeom>
          <a:noFill/>
          <a:ln>
            <a:noFill/>
          </a:ln>
        </p:spPr>
      </p:pic>
      <p:pic>
        <p:nvPicPr>
          <p:cNvPr id="4" name="output250.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2301875"/>
            <a:ext cx="4043321" cy="3044818"/>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28</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4" y="82296"/>
            <a:ext cx="4315968" cy="1325880"/>
          </a:xfrm>
        </p:spPr>
        <p:txBody>
          <a:bodyPr vert="horz" lIns="91440" tIns="45720" rIns="91440" bIns="45720" rtlCol="0" anchor="ctr">
            <a:normAutofit/>
          </a:bodyPr>
          <a:lstStyle/>
          <a:p>
            <a:pPr algn="l"/>
            <a:r>
              <a:rPr lang="en-US" sz="4400" dirty="0">
                <a:latin typeface="Helvetica" charset="0"/>
                <a:ea typeface="Helvetica" charset="0"/>
                <a:cs typeface="Helvetica" charset="0"/>
              </a:rPr>
              <a:t>Sliding window</a:t>
            </a:r>
          </a:p>
        </p:txBody>
      </p:sp>
      <p:pic>
        <p:nvPicPr>
          <p:cNvPr id="4" name="Picture 3" descr="figure_sliding_win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4" y="3678771"/>
            <a:ext cx="3611255" cy="19629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624975" y="1876425"/>
            <a:ext cx="2042149" cy="1537284"/>
          </a:xfrm>
          <a:prstGeom prst="rect">
            <a:avLst/>
          </a:prstGeom>
        </p:spPr>
      </p:pic>
      <p:pic>
        <p:nvPicPr>
          <p:cNvPr id="7" name="Picture 6" descr="figure_sliding_window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625" y="3687649"/>
            <a:ext cx="3622575" cy="1954086"/>
          </a:xfrm>
          <a:prstGeom prst="rect">
            <a:avLst/>
          </a:prstGeom>
        </p:spPr>
      </p:pic>
      <p:sp>
        <p:nvSpPr>
          <p:cNvPr id="3" name="TextBox 2"/>
          <p:cNvSpPr txBox="1"/>
          <p:nvPr/>
        </p:nvSpPr>
        <p:spPr>
          <a:xfrm>
            <a:off x="1844261" y="5906797"/>
            <a:ext cx="2235200" cy="369332"/>
          </a:xfrm>
          <a:prstGeom prst="rect">
            <a:avLst/>
          </a:prstGeom>
          <a:noFill/>
        </p:spPr>
        <p:txBody>
          <a:bodyPr wrap="square" rtlCol="0">
            <a:spAutoFit/>
          </a:bodyPr>
          <a:lstStyle/>
          <a:p>
            <a:r>
              <a:rPr lang="en-US" dirty="0" smtClean="0"/>
              <a:t>Window size?</a:t>
            </a:r>
            <a:endParaRPr lang="en-US" dirty="0"/>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646465" y="1876425"/>
            <a:ext cx="2050098" cy="1543536"/>
          </a:xfrm>
          <a:prstGeom prst="rect">
            <a:avLst/>
          </a:prstGeom>
        </p:spPr>
      </p:pic>
      <p:sp>
        <p:nvSpPr>
          <p:cNvPr id="10" name="Slide Number Placeholder 9"/>
          <p:cNvSpPr>
            <a:spLocks noGrp="1"/>
          </p:cNvSpPr>
          <p:nvPr>
            <p:ph type="sldNum" sz="quarter" idx="12"/>
          </p:nvPr>
        </p:nvSpPr>
        <p:spPr/>
        <p:txBody>
          <a:bodyPr/>
          <a:lstStyle/>
          <a:p>
            <a:fld id="{83D37755-D871-3243-875F-265DFA9F13A0}" type="slidenum">
              <a:rPr lang="en-US" smtClean="0"/>
              <a:t>29</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fig1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2" y="1460945"/>
            <a:ext cx="5077968" cy="5077968"/>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a:t>
            </a:fld>
            <a:endParaRPr lang="en-US"/>
          </a:p>
        </p:txBody>
      </p:sp>
      <p:sp>
        <p:nvSpPr>
          <p:cNvPr id="5"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Helvetica" charset="0"/>
                <a:cs typeface="Helvetica" charset="0"/>
              </a:rPr>
              <a:t>Special hardware (example: BLE Beacon) </a:t>
            </a:r>
            <a:endParaRPr lang="en-US" dirty="0">
              <a:latin typeface="Helvetica" charset="0"/>
              <a:ea typeface="Helvetica" charset="0"/>
              <a:cs typeface="Helvetica" charset="0"/>
            </a:endParaRPr>
          </a:p>
        </p:txBody>
      </p:sp>
      <p:cxnSp>
        <p:nvCxnSpPr>
          <p:cNvPr id="6" name="Straight Connector 5"/>
          <p:cNvCxnSpPr/>
          <p:nvPr/>
        </p:nvCxnSpPr>
        <p:spPr>
          <a:xfrm flipV="1">
            <a:off x="329184" y="140785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a:blip r:embed="rId4"/>
          <a:srcRect t="2914" b="2914"/>
          <a:stretch>
            <a:fillRect/>
          </a:stretch>
        </p:blipFill>
        <p:spPr>
          <a:xfrm>
            <a:off x="5687415" y="2352597"/>
            <a:ext cx="2995360" cy="1647332"/>
          </a:xfrm>
          <a:prstGeom prst="rect">
            <a:avLst/>
          </a:prstGeom>
        </p:spPr>
      </p:pic>
    </p:spTree>
    <p:extLst>
      <p:ext uri="{BB962C8B-B14F-4D97-AF65-F5344CB8AC3E}">
        <p14:creationId xmlns:p14="http://schemas.microsoft.com/office/powerpoint/2010/main" val="492123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82296"/>
            <a:ext cx="4314825"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Sliding window</a:t>
            </a:r>
          </a:p>
        </p:txBody>
      </p:sp>
      <p:graphicFrame>
        <p:nvGraphicFramePr>
          <p:cNvPr id="9" name="Object 8"/>
          <p:cNvGraphicFramePr>
            <a:graphicFrameLocks noChangeAspect="1"/>
          </p:cNvGraphicFramePr>
          <p:nvPr>
            <p:extLst>
              <p:ext uri="{D42A27DB-BD31-4B8C-83A1-F6EECF244321}">
                <p14:modId xmlns:p14="http://schemas.microsoft.com/office/powerpoint/2010/main" val="2020813161"/>
              </p:ext>
            </p:extLst>
          </p:nvPr>
        </p:nvGraphicFramePr>
        <p:xfrm>
          <a:off x="2004429" y="2492047"/>
          <a:ext cx="4997898" cy="3068154"/>
        </p:xfrm>
        <a:graphic>
          <a:graphicData uri="http://schemas.openxmlformats.org/presentationml/2006/ole">
            <mc:AlternateContent xmlns:mc="http://schemas.openxmlformats.org/markup-compatibility/2006">
              <mc:Choice xmlns:v="urn:schemas-microsoft-com:vml" Requires="v">
                <p:oleObj spid="_x0000_s2915" name="Document" r:id="rId4" imgW="5626100" imgH="3454400" progId="Word.Document.12">
                  <p:embed/>
                </p:oleObj>
              </mc:Choice>
              <mc:Fallback>
                <p:oleObj name="Document" r:id="rId4" imgW="5626100" imgH="3454400" progId="Word.Document.12">
                  <p:embed/>
                  <p:pic>
                    <p:nvPicPr>
                      <p:cNvPr id="0" name=""/>
                      <p:cNvPicPr/>
                      <p:nvPr/>
                    </p:nvPicPr>
                    <p:blipFill>
                      <a:blip r:embed="rId5"/>
                      <a:stretch>
                        <a:fillRect/>
                      </a:stretch>
                    </p:blipFill>
                    <p:spPr>
                      <a:xfrm>
                        <a:off x="2004429" y="2492047"/>
                        <a:ext cx="4997898" cy="3068154"/>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fld id="{83D37755-D871-3243-875F-265DFA9F13A0}" type="slidenum">
              <a:rPr lang="en-US" smtClean="0"/>
              <a:t>30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63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183" y="82296"/>
            <a:ext cx="7052278" cy="1325880"/>
          </a:xfrm>
        </p:spPr>
        <p:txBody>
          <a:bodyPr vert="horz" lIns="91440" tIns="45720" rIns="91440" bIns="45720" rtlCol="0" anchor="ctr">
            <a:normAutofit/>
          </a:bodyPr>
          <a:lstStyle/>
          <a:p>
            <a:pPr algn="l"/>
            <a:r>
              <a:rPr lang="en-US" sz="4400" dirty="0" smtClean="0">
                <a:latin typeface="Helvetica" charset="0"/>
                <a:ea typeface="Helvetica" charset="0"/>
                <a:cs typeface="Helvetica" charset="0"/>
              </a:rPr>
              <a:t>Analysis-aware compression</a:t>
            </a:r>
            <a:endParaRPr lang="en-US" sz="4400" dirty="0">
              <a:latin typeface="Helvetica" charset="0"/>
              <a:ea typeface="Helvetica" charset="0"/>
              <a:cs typeface="Helvetica" charset="0"/>
            </a:endParaRPr>
          </a:p>
        </p:txBody>
      </p:sp>
      <p:sp>
        <p:nvSpPr>
          <p:cNvPr id="3" name="TextBox 2"/>
          <p:cNvSpPr txBox="1"/>
          <p:nvPr/>
        </p:nvSpPr>
        <p:spPr>
          <a:xfrm>
            <a:off x="573684" y="2753261"/>
            <a:ext cx="7606220" cy="3785652"/>
          </a:xfrm>
          <a:prstGeom prst="rect">
            <a:avLst/>
          </a:prstGeom>
          <a:noFill/>
        </p:spPr>
        <p:txBody>
          <a:bodyPr wrap="square" rtlCol="0">
            <a:spAutoFit/>
          </a:bodyPr>
          <a:lstStyle/>
          <a:p>
            <a:r>
              <a:rPr lang="en-US" sz="3000" dirty="0" smtClean="0">
                <a:ea typeface="Calibri" charset="0"/>
                <a:cs typeface="Calibri" charset="0"/>
              </a:rPr>
              <a:t>We can do better if we allow </a:t>
            </a:r>
            <a:r>
              <a:rPr lang="en-US" sz="3000" dirty="0" err="1" smtClean="0">
                <a:ea typeface="Calibri" charset="0"/>
                <a:cs typeface="Calibri" charset="0"/>
              </a:rPr>
              <a:t>lossy</a:t>
            </a:r>
            <a:r>
              <a:rPr lang="en-US" sz="3000" dirty="0" smtClean="0">
                <a:ea typeface="Calibri" charset="0"/>
                <a:cs typeface="Calibri" charset="0"/>
              </a:rPr>
              <a:t> compression (compression changes the analysis result on the video)</a:t>
            </a:r>
          </a:p>
          <a:p>
            <a:pPr marL="800100" lvl="1" indent="-342900">
              <a:buFontTx/>
              <a:buChar char="-"/>
            </a:pPr>
            <a:endParaRPr lang="en-US" sz="3000" dirty="0" smtClean="0">
              <a:ea typeface="Calibri" charset="0"/>
              <a:cs typeface="Calibri" charset="0"/>
            </a:endParaRPr>
          </a:p>
          <a:p>
            <a:pPr marL="800100" lvl="1" indent="-342900">
              <a:buFontTx/>
              <a:buChar char="-"/>
            </a:pPr>
            <a:endParaRPr lang="en-US" sz="3000" dirty="0" smtClean="0">
              <a:ea typeface="Calibri" charset="0"/>
              <a:cs typeface="Calibri" charset="0"/>
            </a:endParaRPr>
          </a:p>
          <a:p>
            <a:pPr marL="342900" indent="-342900">
              <a:buFontTx/>
              <a:buChar char="-"/>
            </a:pPr>
            <a:endParaRPr lang="en-US" sz="3000" dirty="0">
              <a:ea typeface="Calibri" charset="0"/>
              <a:cs typeface="Calibri" charset="0"/>
            </a:endParaRPr>
          </a:p>
          <a:p>
            <a:pPr marL="342900" indent="-342900">
              <a:buFontTx/>
              <a:buChar char="-"/>
            </a:pPr>
            <a:endParaRPr lang="en-US" sz="3000" dirty="0" smtClean="0">
              <a:ea typeface="Calibri" charset="0"/>
              <a:cs typeface="Calibri" charset="0"/>
            </a:endParaRPr>
          </a:p>
          <a:p>
            <a:pPr marL="342900" indent="-342900">
              <a:buFontTx/>
              <a:buChar char="-"/>
            </a:pPr>
            <a:endParaRPr lang="en-US" sz="3000" dirty="0" smtClean="0">
              <a:ea typeface="Calibri" charset="0"/>
              <a:cs typeface="Calibri" charset="0"/>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31</a:t>
            </a:fld>
            <a:endParaRPr lang="en-US"/>
          </a:p>
        </p:txBody>
      </p:sp>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6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627026" y="1736802"/>
            <a:ext cx="927100" cy="7112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Analysis-preserve vs analysis-aware</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32</a:t>
            </a:fld>
            <a:endParaRPr lang="en-US"/>
          </a:p>
        </p:txBody>
      </p:sp>
      <p:pic>
        <p:nvPicPr>
          <p:cNvPr id="5" name="Picture 4"/>
          <p:cNvPicPr>
            <a:picLocks noChangeAspect="1"/>
          </p:cNvPicPr>
          <p:nvPr/>
        </p:nvPicPr>
        <p:blipFill>
          <a:blip r:embed="rId4"/>
          <a:stretch>
            <a:fillRect/>
          </a:stretch>
        </p:blipFill>
        <p:spPr>
          <a:xfrm>
            <a:off x="7407927" y="1736513"/>
            <a:ext cx="1615913" cy="725415"/>
          </a:xfrm>
          <a:prstGeom prst="rect">
            <a:avLst/>
          </a:prstGeom>
        </p:spPr>
      </p:pic>
      <p:cxnSp>
        <p:nvCxnSpPr>
          <p:cNvPr id="6" name="Straight Connector 5"/>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470" y="1489384"/>
            <a:ext cx="4307757" cy="2015936"/>
          </a:xfrm>
          <a:prstGeom prst="rect">
            <a:avLst/>
          </a:prstGeom>
          <a:noFill/>
        </p:spPr>
        <p:txBody>
          <a:bodyPr wrap="square" rtlCol="0">
            <a:spAutoFit/>
          </a:bodyPr>
          <a:lstStyle/>
          <a:p>
            <a:r>
              <a:rPr lang="en-US" sz="2500" dirty="0" smtClean="0">
                <a:ea typeface="Calibri" charset="0"/>
                <a:cs typeface="Calibri" charset="0"/>
              </a:rPr>
              <a:t>The analysis result (vertical line) on the actual object motion is the ground truth</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10" name="Picture 9"/>
          <p:cNvPicPr>
            <a:picLocks noChangeAspect="1"/>
          </p:cNvPicPr>
          <p:nvPr/>
        </p:nvPicPr>
        <p:blipFill>
          <a:blip r:embed="rId5"/>
          <a:stretch>
            <a:fillRect/>
          </a:stretch>
        </p:blipFill>
        <p:spPr>
          <a:xfrm>
            <a:off x="8003769" y="5670999"/>
            <a:ext cx="1242654" cy="601405"/>
          </a:xfrm>
          <a:prstGeom prst="rect">
            <a:avLst/>
          </a:prstGeom>
        </p:spPr>
      </p:pic>
      <p:sp>
        <p:nvSpPr>
          <p:cNvPr id="13" name="TextBox 12"/>
          <p:cNvSpPr txBox="1"/>
          <p:nvPr/>
        </p:nvSpPr>
        <p:spPr>
          <a:xfrm>
            <a:off x="118470" y="2953289"/>
            <a:ext cx="4602769" cy="2400657"/>
          </a:xfrm>
          <a:prstGeom prst="rect">
            <a:avLst/>
          </a:prstGeom>
          <a:noFill/>
        </p:spPr>
        <p:txBody>
          <a:bodyPr wrap="square" rtlCol="0">
            <a:spAutoFit/>
          </a:bodyPr>
          <a:lstStyle/>
          <a:p>
            <a:r>
              <a:rPr lang="en-US" sz="2500" dirty="0" smtClean="0">
                <a:ea typeface="Calibri" charset="0"/>
                <a:cs typeface="Calibri" charset="0"/>
              </a:rPr>
              <a:t>The actual video contains noise that makes the analysis result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sp>
        <p:nvSpPr>
          <p:cNvPr id="14" name="TextBox 13"/>
          <p:cNvSpPr txBox="1"/>
          <p:nvPr/>
        </p:nvSpPr>
        <p:spPr>
          <a:xfrm>
            <a:off x="128640" y="4747438"/>
            <a:ext cx="4307757" cy="2400657"/>
          </a:xfrm>
          <a:prstGeom prst="rect">
            <a:avLst/>
          </a:prstGeom>
          <a:noFill/>
        </p:spPr>
        <p:txBody>
          <a:bodyPr wrap="square" rtlCol="0">
            <a:spAutoFit/>
          </a:bodyPr>
          <a:lstStyle/>
          <a:p>
            <a:r>
              <a:rPr lang="en-US" sz="2500" dirty="0" smtClean="0">
                <a:ea typeface="Calibri" charset="0"/>
                <a:cs typeface="Calibri" charset="0"/>
              </a:rPr>
              <a:t>The analysis result on compressed video is also a random variable that follows a probability distribution</a:t>
            </a:r>
            <a:endParaRPr lang="en-US" sz="2500" dirty="0">
              <a:ea typeface="Calibri" charset="0"/>
              <a:cs typeface="Calibri" charset="0"/>
            </a:endParaRPr>
          </a:p>
          <a:p>
            <a:pPr marL="342900" indent="-342900">
              <a:buFontTx/>
              <a:buChar char="-"/>
            </a:pPr>
            <a:endParaRPr lang="en-US" sz="2500" dirty="0" smtClean="0">
              <a:ea typeface="Calibri" charset="0"/>
              <a:cs typeface="Calibri" charset="0"/>
            </a:endParaRPr>
          </a:p>
          <a:p>
            <a:pPr marL="342900" indent="-342900">
              <a:buFontTx/>
              <a:buChar char="-"/>
            </a:pPr>
            <a:endParaRPr lang="en-US" sz="2500" dirty="0" smtClean="0">
              <a:ea typeface="Calibri" charset="0"/>
              <a:cs typeface="Calibri" charset="0"/>
            </a:endParaRPr>
          </a:p>
        </p:txBody>
      </p:sp>
      <p:pic>
        <p:nvPicPr>
          <p:cNvPr id="9" name="Picture 8"/>
          <p:cNvPicPr>
            <a:picLocks noChangeAspect="1"/>
          </p:cNvPicPr>
          <p:nvPr/>
        </p:nvPicPr>
        <p:blipFill>
          <a:blip r:embed="rId6"/>
          <a:stretch>
            <a:fillRect/>
          </a:stretch>
        </p:blipFill>
        <p:spPr>
          <a:xfrm>
            <a:off x="8089935" y="3533261"/>
            <a:ext cx="1066853" cy="518340"/>
          </a:xfrm>
          <a:prstGeom prst="rect">
            <a:avLst/>
          </a:prstGeom>
        </p:spPr>
      </p:pic>
      <p:pic>
        <p:nvPicPr>
          <p:cNvPr id="3" name="Picture 2"/>
          <p:cNvPicPr>
            <a:picLocks noChangeAspect="1"/>
          </p:cNvPicPr>
          <p:nvPr/>
        </p:nvPicPr>
        <p:blipFill>
          <a:blip r:embed="rId3"/>
          <a:stretch>
            <a:fillRect/>
          </a:stretch>
        </p:blipFill>
        <p:spPr>
          <a:xfrm>
            <a:off x="6585515" y="4187450"/>
            <a:ext cx="695596" cy="533608"/>
          </a:xfrm>
          <a:prstGeom prst="rect">
            <a:avLst/>
          </a:prstGeom>
        </p:spPr>
      </p:pic>
      <p:cxnSp>
        <p:nvCxnSpPr>
          <p:cNvPr id="17" name="Straight Arrow Connector 16"/>
          <p:cNvCxnSpPr/>
          <p:nvPr/>
        </p:nvCxnSpPr>
        <p:spPr>
          <a:xfrm>
            <a:off x="5521499" y="2092402"/>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7"/>
          <a:srcRect t="3054" r="3508"/>
          <a:stretch/>
        </p:blipFill>
        <p:spPr>
          <a:xfrm>
            <a:off x="6005808" y="1643603"/>
            <a:ext cx="1163618" cy="856109"/>
          </a:xfrm>
          <a:prstGeom prst="rect">
            <a:avLst/>
          </a:prstGeom>
        </p:spPr>
      </p:pic>
      <p:pic>
        <p:nvPicPr>
          <p:cNvPr id="18" name="Picture 17"/>
          <p:cNvPicPr>
            <a:picLocks noChangeAspect="1"/>
          </p:cNvPicPr>
          <p:nvPr/>
        </p:nvPicPr>
        <p:blipFill>
          <a:blip r:embed="rId3"/>
          <a:stretch>
            <a:fillRect/>
          </a:stretch>
        </p:blipFill>
        <p:spPr>
          <a:xfrm>
            <a:off x="6586814" y="3563400"/>
            <a:ext cx="694297" cy="532611"/>
          </a:xfrm>
          <a:prstGeom prst="rect">
            <a:avLst/>
          </a:prstGeom>
        </p:spPr>
      </p:pic>
      <p:pic>
        <p:nvPicPr>
          <p:cNvPr id="19" name="Picture 18"/>
          <p:cNvPicPr>
            <a:picLocks noChangeAspect="1"/>
          </p:cNvPicPr>
          <p:nvPr/>
        </p:nvPicPr>
        <p:blipFill>
          <a:blip r:embed="rId3"/>
          <a:stretch>
            <a:fillRect/>
          </a:stretch>
        </p:blipFill>
        <p:spPr>
          <a:xfrm>
            <a:off x="6592348" y="2976311"/>
            <a:ext cx="675511" cy="518200"/>
          </a:xfrm>
          <a:prstGeom prst="rect">
            <a:avLst/>
          </a:prstGeom>
        </p:spPr>
      </p:pic>
      <p:pic>
        <p:nvPicPr>
          <p:cNvPr id="20" name="Picture 19"/>
          <p:cNvPicPr>
            <a:picLocks noChangeAspect="1"/>
          </p:cNvPicPr>
          <p:nvPr/>
        </p:nvPicPr>
        <p:blipFill>
          <a:blip r:embed="rId3"/>
          <a:stretch>
            <a:fillRect/>
          </a:stretch>
        </p:blipFill>
        <p:spPr>
          <a:xfrm>
            <a:off x="4444472" y="3511972"/>
            <a:ext cx="675581" cy="518254"/>
          </a:xfrm>
          <a:prstGeom prst="rect">
            <a:avLst/>
          </a:prstGeom>
        </p:spPr>
      </p:pic>
      <p:sp>
        <p:nvSpPr>
          <p:cNvPr id="22" name="Rectangle 21"/>
          <p:cNvSpPr/>
          <p:nvPr/>
        </p:nvSpPr>
        <p:spPr>
          <a:xfrm>
            <a:off x="5370746" y="3535541"/>
            <a:ext cx="773726"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a:t>
            </a:r>
            <a:endParaRPr lang="en-US" dirty="0"/>
          </a:p>
        </p:txBody>
      </p:sp>
      <p:sp>
        <p:nvSpPr>
          <p:cNvPr id="23" name="Left Brace 22"/>
          <p:cNvSpPr/>
          <p:nvPr/>
        </p:nvSpPr>
        <p:spPr>
          <a:xfrm>
            <a:off x="6421518" y="3087757"/>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067013" y="3771099"/>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70261" y="379300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7"/>
          <a:srcRect t="3054" r="3508"/>
          <a:stretch/>
        </p:blipFill>
        <p:spPr>
          <a:xfrm>
            <a:off x="7418126" y="2973723"/>
            <a:ext cx="731585" cy="538249"/>
          </a:xfrm>
          <a:prstGeom prst="rect">
            <a:avLst/>
          </a:prstGeom>
        </p:spPr>
      </p:pic>
      <p:pic>
        <p:nvPicPr>
          <p:cNvPr id="28" name="Picture 27"/>
          <p:cNvPicPr>
            <a:picLocks noChangeAspect="1"/>
          </p:cNvPicPr>
          <p:nvPr/>
        </p:nvPicPr>
        <p:blipFill rotWithShape="1">
          <a:blip r:embed="rId7"/>
          <a:srcRect t="3054" r="3508"/>
          <a:stretch/>
        </p:blipFill>
        <p:spPr>
          <a:xfrm>
            <a:off x="7429222" y="3563400"/>
            <a:ext cx="731585" cy="538249"/>
          </a:xfrm>
          <a:prstGeom prst="rect">
            <a:avLst/>
          </a:prstGeom>
        </p:spPr>
      </p:pic>
      <p:pic>
        <p:nvPicPr>
          <p:cNvPr id="29" name="Picture 28"/>
          <p:cNvPicPr>
            <a:picLocks noChangeAspect="1"/>
          </p:cNvPicPr>
          <p:nvPr/>
        </p:nvPicPr>
        <p:blipFill rotWithShape="1">
          <a:blip r:embed="rId7"/>
          <a:srcRect t="3054" r="3508"/>
          <a:stretch/>
        </p:blipFill>
        <p:spPr>
          <a:xfrm>
            <a:off x="7445108" y="4187450"/>
            <a:ext cx="731585" cy="538249"/>
          </a:xfrm>
          <a:prstGeom prst="rect">
            <a:avLst/>
          </a:prstGeom>
        </p:spPr>
      </p:pic>
      <p:cxnSp>
        <p:nvCxnSpPr>
          <p:cNvPr id="30" name="Straight Arrow Connector 29"/>
          <p:cNvCxnSpPr/>
          <p:nvPr/>
        </p:nvCxnSpPr>
        <p:spPr>
          <a:xfrm>
            <a:off x="7204570" y="323057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238686" y="3814161"/>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225433" y="4449414"/>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6562365" y="6063141"/>
            <a:ext cx="695596" cy="533608"/>
          </a:xfrm>
          <a:prstGeom prst="rect">
            <a:avLst/>
          </a:prstGeom>
        </p:spPr>
      </p:pic>
      <p:pic>
        <p:nvPicPr>
          <p:cNvPr id="35" name="Picture 34"/>
          <p:cNvPicPr>
            <a:picLocks noChangeAspect="1"/>
          </p:cNvPicPr>
          <p:nvPr/>
        </p:nvPicPr>
        <p:blipFill>
          <a:blip r:embed="rId3"/>
          <a:stretch>
            <a:fillRect/>
          </a:stretch>
        </p:blipFill>
        <p:spPr>
          <a:xfrm>
            <a:off x="6563664" y="5439091"/>
            <a:ext cx="694297" cy="532611"/>
          </a:xfrm>
          <a:prstGeom prst="rect">
            <a:avLst/>
          </a:prstGeom>
        </p:spPr>
      </p:pic>
      <p:pic>
        <p:nvPicPr>
          <p:cNvPr id="36" name="Picture 35"/>
          <p:cNvPicPr>
            <a:picLocks noChangeAspect="1"/>
          </p:cNvPicPr>
          <p:nvPr/>
        </p:nvPicPr>
        <p:blipFill>
          <a:blip r:embed="rId3"/>
          <a:stretch>
            <a:fillRect/>
          </a:stretch>
        </p:blipFill>
        <p:spPr>
          <a:xfrm>
            <a:off x="6569198" y="4852002"/>
            <a:ext cx="675511" cy="518200"/>
          </a:xfrm>
          <a:prstGeom prst="rect">
            <a:avLst/>
          </a:prstGeom>
        </p:spPr>
      </p:pic>
      <p:pic>
        <p:nvPicPr>
          <p:cNvPr id="37" name="Picture 36"/>
          <p:cNvPicPr>
            <a:picLocks noChangeAspect="1"/>
          </p:cNvPicPr>
          <p:nvPr/>
        </p:nvPicPr>
        <p:blipFill>
          <a:blip r:embed="rId3"/>
          <a:stretch>
            <a:fillRect/>
          </a:stretch>
        </p:blipFill>
        <p:spPr>
          <a:xfrm>
            <a:off x="4381566" y="5387663"/>
            <a:ext cx="675581" cy="518254"/>
          </a:xfrm>
          <a:prstGeom prst="rect">
            <a:avLst/>
          </a:prstGeom>
        </p:spPr>
      </p:pic>
      <p:sp>
        <p:nvSpPr>
          <p:cNvPr id="38" name="Rectangle 37"/>
          <p:cNvSpPr/>
          <p:nvPr/>
        </p:nvSpPr>
        <p:spPr>
          <a:xfrm>
            <a:off x="5280984" y="5411232"/>
            <a:ext cx="880094"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Compression</a:t>
            </a:r>
            <a:endParaRPr lang="en-US" sz="1000" dirty="0"/>
          </a:p>
        </p:txBody>
      </p:sp>
      <p:sp>
        <p:nvSpPr>
          <p:cNvPr id="39" name="Left Brace 38"/>
          <p:cNvSpPr/>
          <p:nvPr/>
        </p:nvSpPr>
        <p:spPr>
          <a:xfrm>
            <a:off x="6371864" y="4963448"/>
            <a:ext cx="188168" cy="14179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017359" y="5646790"/>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133859" y="566869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7"/>
          <a:srcRect t="3054" r="3508"/>
          <a:stretch/>
        </p:blipFill>
        <p:spPr>
          <a:xfrm>
            <a:off x="7447984" y="4849414"/>
            <a:ext cx="731585" cy="538249"/>
          </a:xfrm>
          <a:prstGeom prst="rect">
            <a:avLst/>
          </a:prstGeom>
        </p:spPr>
      </p:pic>
      <p:pic>
        <p:nvPicPr>
          <p:cNvPr id="43" name="Picture 42"/>
          <p:cNvPicPr>
            <a:picLocks noChangeAspect="1"/>
          </p:cNvPicPr>
          <p:nvPr/>
        </p:nvPicPr>
        <p:blipFill rotWithShape="1">
          <a:blip r:embed="rId7"/>
          <a:srcRect t="3054" r="3508"/>
          <a:stretch/>
        </p:blipFill>
        <p:spPr>
          <a:xfrm>
            <a:off x="7474187" y="5449108"/>
            <a:ext cx="731585" cy="538249"/>
          </a:xfrm>
          <a:prstGeom prst="rect">
            <a:avLst/>
          </a:prstGeom>
        </p:spPr>
      </p:pic>
      <p:pic>
        <p:nvPicPr>
          <p:cNvPr id="44" name="Picture 43"/>
          <p:cNvPicPr>
            <a:picLocks noChangeAspect="1"/>
          </p:cNvPicPr>
          <p:nvPr/>
        </p:nvPicPr>
        <p:blipFill rotWithShape="1">
          <a:blip r:embed="rId7"/>
          <a:srcRect t="3054" r="3508"/>
          <a:stretch/>
        </p:blipFill>
        <p:spPr>
          <a:xfrm>
            <a:off x="7488218" y="6063141"/>
            <a:ext cx="731585" cy="538249"/>
          </a:xfrm>
          <a:prstGeom prst="rect">
            <a:avLst/>
          </a:prstGeom>
        </p:spPr>
      </p:pic>
      <p:cxnSp>
        <p:nvCxnSpPr>
          <p:cNvPr id="45" name="Straight Arrow Connector 44"/>
          <p:cNvCxnSpPr/>
          <p:nvPr/>
        </p:nvCxnSpPr>
        <p:spPr>
          <a:xfrm>
            <a:off x="7181420" y="510626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15536" y="5689852"/>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202283" y="6325105"/>
            <a:ext cx="316985" cy="48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3" idx="0"/>
          </p:cNvCxnSpPr>
          <p:nvPr/>
        </p:nvCxnSpPr>
        <p:spPr>
          <a:xfrm>
            <a:off x="8588422" y="4187450"/>
            <a:ext cx="2405" cy="58078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8580397" y="5249027"/>
            <a:ext cx="0" cy="3977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105787" y="4768232"/>
            <a:ext cx="970080" cy="480795"/>
          </a:xfrm>
          <a:prstGeom prst="rect">
            <a:avLst/>
          </a:prstGeom>
          <a:ln>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a:t>
            </a:r>
            <a:endParaRPr lang="en-US" dirty="0"/>
          </a:p>
        </p:txBody>
      </p:sp>
    </p:spTree>
    <p:extLst>
      <p:ext uri="{BB962C8B-B14F-4D97-AF65-F5344CB8AC3E}">
        <p14:creationId xmlns:p14="http://schemas.microsoft.com/office/powerpoint/2010/main" val="1720128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686" y="1714031"/>
            <a:ext cx="7886700" cy="4351338"/>
          </a:xfrm>
        </p:spPr>
        <p:txBody>
          <a:bodyPr/>
          <a:lstStyle/>
          <a:p>
            <a:r>
              <a:rPr lang="en-US" dirty="0" smtClean="0"/>
              <a:t>Two-sample Kolmogorov-Smirnov test (KS test)</a:t>
            </a:r>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Kullback-Leibler</a:t>
            </a:r>
            <a:r>
              <a:rPr lang="en-US" dirty="0"/>
              <a:t> </a:t>
            </a:r>
            <a:r>
              <a:rPr lang="en-US" dirty="0" smtClean="0"/>
              <a:t>divergence (KL divergence)</a:t>
            </a:r>
            <a:endParaRPr lang="en-US" dirty="0" smtClean="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33</a:t>
            </a:fld>
            <a:endParaRPr lang="en-US"/>
          </a:p>
        </p:txBody>
      </p:sp>
      <p:sp>
        <p:nvSpPr>
          <p:cNvPr id="7" name="TextBox 6"/>
          <p:cNvSpPr txBox="1"/>
          <p:nvPr/>
        </p:nvSpPr>
        <p:spPr>
          <a:xfrm>
            <a:off x="4181231" y="3369512"/>
            <a:ext cx="3028778" cy="369332"/>
          </a:xfrm>
          <a:prstGeom prst="rect">
            <a:avLst/>
          </a:prstGeom>
          <a:noFill/>
        </p:spPr>
        <p:txBody>
          <a:bodyPr wrap="none" rtlCol="0">
            <a:spAutoFit/>
          </a:bodyPr>
          <a:lstStyle/>
          <a:p>
            <a:r>
              <a:rPr lang="en-US" dirty="0" smtClean="0"/>
              <a:t>Empirical distribution function</a:t>
            </a:r>
            <a:endParaRPr lang="en-US" dirty="0"/>
          </a:p>
        </p:txBody>
      </p:sp>
      <p:sp>
        <p:nvSpPr>
          <p:cNvPr id="10"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349079" y="3010736"/>
            <a:ext cx="586285" cy="93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42612" y="301073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326583" y="2449188"/>
                <a:ext cx="4165820" cy="595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m:t>
                      </m:r>
                      <m:func>
                        <m:funcPr>
                          <m:ctrlPr>
                            <a:rPr lang="en-US" sz="2500" b="0" i="1" smtClean="0">
                              <a:latin typeface="Cambria Math" charset="0"/>
                            </a:rPr>
                          </m:ctrlPr>
                        </m:funcPr>
                        <m:fName>
                          <m:limLow>
                            <m:limLowPr>
                              <m:ctrlPr>
                                <a:rPr lang="en-US" sz="2500" b="0" i="1" smtClean="0">
                                  <a:latin typeface="Cambria Math" charset="0"/>
                                </a:rPr>
                              </m:ctrlPr>
                            </m:limLowPr>
                            <m:e>
                              <m:r>
                                <m:rPr>
                                  <m:sty m:val="p"/>
                                </m:rPr>
                                <a:rPr lang="en-US" sz="2500" b="0" i="0" smtClean="0">
                                  <a:latin typeface="Cambria Math" charset="0"/>
                                </a:rPr>
                                <m:t>sup</m:t>
                              </m:r>
                            </m:e>
                            <m:lim>
                              <m:r>
                                <a:rPr lang="en-US" sz="2500" b="0" i="1" smtClean="0">
                                  <a:latin typeface="Cambria Math" charset="0"/>
                                </a:rPr>
                                <m:t>𝑥</m:t>
                              </m:r>
                            </m:lim>
                          </m:limLow>
                        </m:fName>
                        <m:e>
                          <m:d>
                            <m:dPr>
                              <m:begChr m:val="|"/>
                              <m:endChr m:val="|"/>
                              <m:ctrlPr>
                                <a:rPr lang="hr-HR" sz="2500" b="0" i="1" smtClean="0">
                                  <a:latin typeface="Cambria Math" charset="0"/>
                                </a:rPr>
                              </m:ctrlPr>
                            </m:dPr>
                            <m:e>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1</m:t>
                                  </m:r>
                                </m:sub>
                              </m:sSub>
                              <m:d>
                                <m:dPr>
                                  <m:ctrlPr>
                                    <a:rPr lang="en-US" sz="2500" b="0" i="1" smtClean="0">
                                      <a:latin typeface="Cambria Math" charset="0"/>
                                    </a:rPr>
                                  </m:ctrlPr>
                                </m:dPr>
                                <m:e>
                                  <m:r>
                                    <a:rPr lang="en-US" sz="2500" b="0" i="1" smtClean="0">
                                      <a:latin typeface="Cambria Math" charset="0"/>
                                    </a:rPr>
                                    <m:t>𝑥</m:t>
                                  </m:r>
                                </m:e>
                              </m:d>
                              <m:r>
                                <a:rPr lang="en-US" sz="2500" b="0" i="1" smtClean="0">
                                  <a:latin typeface="Cambria Math" charset="0"/>
                                </a:rPr>
                                <m:t>−</m:t>
                              </m:r>
                              <m:sSub>
                                <m:sSubPr>
                                  <m:ctrlPr>
                                    <a:rPr lang="en-US" sz="2500" b="0" i="1" smtClean="0">
                                      <a:latin typeface="Cambria Math" charset="0"/>
                                    </a:rPr>
                                  </m:ctrlPr>
                                </m:sSubPr>
                                <m:e>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e>
                                <m:sub>
                                  <m:r>
                                    <a:rPr lang="en-US" sz="2500" b="0" i="1" smtClean="0">
                                      <a:latin typeface="Cambria Math" charset="0"/>
                                    </a:rPr>
                                    <m:t>2</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e>
                          </m:d>
                        </m:e>
                      </m:func>
                    </m:oMath>
                  </m:oMathPara>
                </a14:m>
                <a:endParaRPr lang="en-US" sz="2500" dirty="0"/>
              </a:p>
            </p:txBody>
          </p:sp>
        </mc:Choice>
        <mc:Fallback>
          <p:sp>
            <p:nvSpPr>
              <p:cNvPr id="14" name="TextBox 13"/>
              <p:cNvSpPr txBox="1">
                <a:spLocks noRot="1" noChangeAspect="1" noMove="1" noResize="1" noEditPoints="1" noAdjustHandles="1" noChangeArrowheads="1" noChangeShapeType="1" noTextEdit="1"/>
              </p:cNvSpPr>
              <p:nvPr/>
            </p:nvSpPr>
            <p:spPr>
              <a:xfrm>
                <a:off x="326583" y="2449188"/>
                <a:ext cx="4165820" cy="5956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83836" y="3160737"/>
                <a:ext cx="3215624" cy="11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sub>
                      </m:sSub>
                      <m:r>
                        <a:rPr lang="en-US" sz="2500" b="0" i="1" smtClean="0">
                          <a:latin typeface="Cambria Math" charset="0"/>
                        </a:rPr>
                        <m:t>&gt;</m:t>
                      </m:r>
                      <m:r>
                        <a:rPr lang="en-US" sz="2500" b="0" i="1" smtClean="0">
                          <a:latin typeface="Cambria Math" charset="0"/>
                        </a:rPr>
                        <m:t>𝑐</m:t>
                      </m:r>
                      <m:d>
                        <m:dPr>
                          <m:ctrlPr>
                            <a:rPr lang="en-US" sz="2500" b="0" i="1" smtClean="0">
                              <a:latin typeface="Cambria Math" charset="0"/>
                            </a:rPr>
                          </m:ctrlPr>
                        </m:dPr>
                        <m:e>
                          <m:r>
                            <a:rPr lang="en-US" sz="2500" b="0" i="1" smtClean="0">
                              <a:latin typeface="Cambria Math" charset="0"/>
                            </a:rPr>
                            <m:t>𝛼</m:t>
                          </m:r>
                        </m:e>
                      </m:d>
                      <m:rad>
                        <m:radPr>
                          <m:degHide m:val="on"/>
                          <m:ctrlPr>
                            <a:rPr lang="en-US" sz="2500" b="0" i="1" smtClean="0">
                              <a:latin typeface="Cambria Math" charset="0"/>
                            </a:rPr>
                          </m:ctrlPr>
                        </m:radPr>
                        <m:deg/>
                        <m:e>
                          <m:f>
                            <m:fPr>
                              <m:ctrlPr>
                                <a:rPr lang="en-US" sz="2500" b="0" i="1" smtClean="0">
                                  <a:latin typeface="Cambria Math" charset="0"/>
                                </a:rPr>
                              </m:ctrlPr>
                            </m:fPr>
                            <m:num>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num>
                            <m:den>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1</m:t>
                                  </m:r>
                                </m:sub>
                              </m:sSub>
                              <m:sSub>
                                <m:sSubPr>
                                  <m:ctrlPr>
                                    <a:rPr lang="en-US" sz="2500" b="0" i="1" smtClean="0">
                                      <a:latin typeface="Cambria Math" charset="0"/>
                                    </a:rPr>
                                  </m:ctrlPr>
                                </m:sSubPr>
                                <m:e>
                                  <m:r>
                                    <a:rPr lang="en-US" sz="2500" b="0" i="1" smtClean="0">
                                      <a:latin typeface="Cambria Math" charset="0"/>
                                    </a:rPr>
                                    <m:t>𝑛</m:t>
                                  </m:r>
                                </m:e>
                                <m:sub>
                                  <m:r>
                                    <a:rPr lang="en-US" sz="2500" b="0" i="1" smtClean="0">
                                      <a:latin typeface="Cambria Math" charset="0"/>
                                    </a:rPr>
                                    <m:t>2</m:t>
                                  </m:r>
                                </m:sub>
                              </m:sSub>
                            </m:den>
                          </m:f>
                        </m:e>
                      </m:rad>
                    </m:oMath>
                  </m:oMathPara>
                </a14:m>
                <a:endParaRPr lang="en-US" sz="2500" dirty="0"/>
              </a:p>
            </p:txBody>
          </p:sp>
        </mc:Choice>
        <mc:Fallback>
          <p:sp>
            <p:nvSpPr>
              <p:cNvPr id="15" name="TextBox 14"/>
              <p:cNvSpPr txBox="1">
                <a:spLocks noRot="1" noChangeAspect="1" noMove="1" noResize="1" noEditPoints="1" noAdjustHandles="1" noChangeArrowheads="1" noChangeShapeType="1" noTextEdit="1"/>
              </p:cNvSpPr>
              <p:nvPr/>
            </p:nvSpPr>
            <p:spPr>
              <a:xfrm>
                <a:off x="283836" y="3160737"/>
                <a:ext cx="3215624" cy="11366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74174" y="2139900"/>
                <a:ext cx="3398431"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𝐹</m:t>
                          </m:r>
                        </m:e>
                        <m:sub>
                          <m:r>
                            <a:rPr lang="en-US" sz="2500" b="0" i="1" smtClean="0">
                              <a:latin typeface="Cambria Math" charset="0"/>
                            </a:rPr>
                            <m:t>𝑛</m:t>
                          </m:r>
                        </m:sub>
                      </m:sSub>
                      <m:r>
                        <a:rPr lang="en-US" sz="2500" b="0" i="1" smtClean="0">
                          <a:latin typeface="Cambria Math" charset="0"/>
                        </a:rPr>
                        <m:t>(</m:t>
                      </m:r>
                      <m:r>
                        <a:rPr lang="en-US" sz="2500" b="0" i="1" smtClean="0">
                          <a:latin typeface="Cambria Math" charset="0"/>
                        </a:rPr>
                        <m:t>𝑥</m:t>
                      </m:r>
                      <m:r>
                        <a:rPr lang="en-US" sz="2500" b="0" i="1" smtClean="0">
                          <a:latin typeface="Cambria Math" charset="0"/>
                        </a:rPr>
                        <m:t>)=</m:t>
                      </m:r>
                      <m:f>
                        <m:fPr>
                          <m:ctrlPr>
                            <a:rPr lang="en-US" sz="2500" b="0" i="1" smtClean="0">
                              <a:latin typeface="Cambria Math" charset="0"/>
                            </a:rPr>
                          </m:ctrlPr>
                        </m:fPr>
                        <m:num>
                          <m:r>
                            <a:rPr lang="en-US" sz="2500" b="0" i="1" smtClean="0">
                              <a:latin typeface="Cambria Math" charset="0"/>
                            </a:rPr>
                            <m:t>1</m:t>
                          </m:r>
                        </m:num>
                        <m:den>
                          <m:r>
                            <a:rPr lang="en-US" sz="2500" b="0" i="1" smtClean="0">
                              <a:latin typeface="Cambria Math" charset="0"/>
                            </a:rPr>
                            <m:t>𝑛</m:t>
                          </m:r>
                        </m:den>
                      </m:f>
                      <m:nary>
                        <m:naryPr>
                          <m:chr m:val="∑"/>
                          <m:ctrlPr>
                            <a:rPr lang="en-US" sz="2500" b="0" i="1" smtClean="0">
                              <a:latin typeface="Cambria Math" charset="0"/>
                            </a:rPr>
                          </m:ctrlPr>
                        </m:naryPr>
                        <m:sub>
                          <m:r>
                            <a:rPr lang="en-US" sz="2500" b="0" i="1" smtClean="0">
                              <a:latin typeface="Cambria Math" charset="0"/>
                            </a:rPr>
                            <m:t>𝑖</m:t>
                          </m:r>
                          <m:r>
                            <a:rPr lang="en-US" sz="2500" b="0" i="1" smtClean="0">
                              <a:latin typeface="Cambria Math" charset="0"/>
                            </a:rPr>
                            <m:t>=1</m:t>
                          </m:r>
                        </m:sub>
                        <m:sup>
                          <m:r>
                            <a:rPr lang="en-US" sz="2500" b="0" i="1" smtClean="0">
                              <a:latin typeface="Cambria Math" charset="0"/>
                            </a:rPr>
                            <m:t>𝑛</m:t>
                          </m:r>
                        </m:sup>
                        <m:e>
                          <m:sSub>
                            <m:sSubPr>
                              <m:ctrlPr>
                                <a:rPr lang="en-US" sz="2500" b="0" i="1" smtClean="0">
                                  <a:latin typeface="Cambria Math" charset="0"/>
                                </a:rPr>
                              </m:ctrlPr>
                            </m:sSubPr>
                            <m:e>
                              <m:r>
                                <a:rPr lang="en-US" sz="2500" b="0" i="1" smtClean="0">
                                  <a:latin typeface="Cambria Math" charset="0"/>
                                </a:rPr>
                                <m:t>𝐼</m:t>
                              </m:r>
                            </m:e>
                            <m:sub>
                              <m:d>
                                <m:dPr>
                                  <m:begChr m:val="["/>
                                  <m:endChr m:val="]"/>
                                  <m:ctrlPr>
                                    <a:rPr lang="mr-IN" sz="2500" b="0" i="1" smtClean="0">
                                      <a:latin typeface="Cambria Math" charset="0"/>
                                    </a:rPr>
                                  </m:ctrlPr>
                                </m:dPr>
                                <m:e>
                                  <m:r>
                                    <a:rPr lang="en-US" sz="2500" b="0" i="1" smtClean="0">
                                      <a:latin typeface="Cambria Math" charset="0"/>
                                    </a:rPr>
                                    <m:t>−</m:t>
                                  </m:r>
                                  <m:r>
                                    <a:rPr lang="en-US" sz="2500" i="1">
                                      <a:latin typeface="Cambria Math" charset="0"/>
                                      <a:ea typeface="Cambria Math" charset="0"/>
                                      <a:cs typeface="Cambria Math" charset="0"/>
                                    </a:rPr>
                                    <m:t>∞</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𝑥</m:t>
                                  </m:r>
                                </m:e>
                              </m:d>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𝑋</m:t>
                              </m:r>
                            </m:e>
                            <m:sub>
                              <m:r>
                                <a:rPr lang="en-US" sz="2500" b="0" i="1" smtClean="0">
                                  <a:latin typeface="Cambria Math" charset="0"/>
                                </a:rPr>
                                <m:t>𝑖</m:t>
                              </m:r>
                            </m:sub>
                          </m:sSub>
                          <m:r>
                            <a:rPr lang="en-US" sz="2500" b="0" i="1" smtClean="0">
                              <a:latin typeface="Cambria Math" charset="0"/>
                            </a:rPr>
                            <m:t>)</m:t>
                          </m:r>
                        </m:e>
                      </m:nary>
                    </m:oMath>
                  </m:oMathPara>
                </a14:m>
                <a:endParaRPr lang="en-US" sz="2500" dirty="0"/>
              </a:p>
            </p:txBody>
          </p:sp>
        </mc:Choice>
        <mc:Fallback>
          <p:sp>
            <p:nvSpPr>
              <p:cNvPr id="16" name="TextBox 15"/>
              <p:cNvSpPr txBox="1">
                <a:spLocks noRot="1" noChangeAspect="1" noMove="1" noResize="1" noEditPoints="1" noAdjustHandles="1" noChangeArrowheads="1" noChangeShapeType="1" noTextEdit="1"/>
              </p:cNvSpPr>
              <p:nvPr/>
            </p:nvSpPr>
            <p:spPr>
              <a:xfrm>
                <a:off x="5174174" y="2139900"/>
                <a:ext cx="3398431" cy="10502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27686" y="5272111"/>
                <a:ext cx="4358629" cy="933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charset="0"/>
                            </a:rPr>
                          </m:ctrlPr>
                        </m:sSubPr>
                        <m:e>
                          <m:r>
                            <a:rPr lang="en-US" sz="2500" b="0" i="1" smtClean="0">
                              <a:latin typeface="Cambria Math" charset="0"/>
                            </a:rPr>
                            <m:t>𝐷</m:t>
                          </m:r>
                        </m:e>
                        <m:sub>
                          <m:r>
                            <a:rPr lang="en-US" sz="2500" b="0" i="1" smtClean="0">
                              <a:latin typeface="Cambria Math" charset="0"/>
                            </a:rPr>
                            <m:t>𝐾𝐿</m:t>
                          </m:r>
                        </m:sub>
                      </m:sSub>
                      <m:r>
                        <a:rPr lang="en-US" sz="2500" b="0" i="1" smtClean="0">
                          <a:latin typeface="Cambria Math" charset="0"/>
                        </a:rPr>
                        <m:t>(</m:t>
                      </m:r>
                      <m:r>
                        <a:rPr lang="en-US" sz="2500" b="0" i="1" smtClean="0">
                          <a:latin typeface="Cambria Math" charset="0"/>
                        </a:rPr>
                        <m:t>𝑃</m:t>
                      </m:r>
                      <m:r>
                        <a:rPr lang="en-US" sz="2500" b="0" i="1" smtClean="0">
                          <a:latin typeface="Cambria Math" charset="0"/>
                          <a:ea typeface="Cambria Math" charset="0"/>
                          <a:cs typeface="Cambria Math" charset="0"/>
                        </a:rPr>
                        <m:t>∥</m:t>
                      </m:r>
                      <m:r>
                        <a:rPr lang="en-US" sz="2500" b="0" i="1" smtClean="0">
                          <a:latin typeface="Cambria Math" charset="0"/>
                          <a:ea typeface="Cambria Math" charset="0"/>
                          <a:cs typeface="Cambria Math" charset="0"/>
                        </a:rPr>
                        <m:t>𝑄</m:t>
                      </m:r>
                      <m:r>
                        <a:rPr lang="en-US" sz="2500" b="0" i="1" smtClean="0">
                          <a:latin typeface="Cambria Math" charset="0"/>
                          <a:ea typeface="Cambria Math" charset="0"/>
                          <a:cs typeface="Cambria Math" charset="0"/>
                        </a:rPr>
                        <m:t>)=</m:t>
                      </m:r>
                      <m:nary>
                        <m:naryPr>
                          <m:chr m:val="∑"/>
                          <m:supHide m:val="on"/>
                          <m:ctrlPr>
                            <a:rPr lang="en-US" sz="2500" b="0" i="1" smtClean="0">
                              <a:latin typeface="Cambria Math" charset="0"/>
                              <a:ea typeface="Cambria Math" charset="0"/>
                              <a:cs typeface="Cambria Math" charset="0"/>
                            </a:rPr>
                          </m:ctrlPr>
                        </m:naryPr>
                        <m:sub>
                          <m:r>
                            <a:rPr lang="en-US" sz="2500" b="0" i="1" smtClean="0">
                              <a:latin typeface="Cambria Math" charset="0"/>
                            </a:rPr>
                            <m:t>𝑖</m:t>
                          </m:r>
                        </m:sub>
                        <m:sup/>
                        <m:e>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func>
                            <m:funcPr>
                              <m:ctrlPr>
                                <a:rPr lang="en-US" sz="2500" b="0" i="1" smtClean="0">
                                  <a:latin typeface="Cambria Math" charset="0"/>
                                </a:rPr>
                              </m:ctrlPr>
                            </m:funcPr>
                            <m:fName>
                              <m:r>
                                <m:rPr>
                                  <m:sty m:val="p"/>
                                </m:rPr>
                                <a:rPr lang="en-US" sz="2500" b="0" i="0" smtClean="0">
                                  <a:latin typeface="Cambria Math" charset="0"/>
                                </a:rPr>
                                <m:t>log</m:t>
                              </m:r>
                            </m:fName>
                            <m:e>
                              <m:f>
                                <m:fPr>
                                  <m:ctrlPr>
                                    <a:rPr lang="en-US" sz="2500" b="0" i="1" smtClean="0">
                                      <a:latin typeface="Cambria Math" charset="0"/>
                                    </a:rPr>
                                  </m:ctrlPr>
                                </m:fPr>
                                <m:num>
                                  <m:r>
                                    <a:rPr lang="en-US" sz="2500" b="0" i="1" smtClean="0">
                                      <a:latin typeface="Cambria Math" charset="0"/>
                                    </a:rPr>
                                    <m:t>𝑃</m:t>
                                  </m:r>
                                  <m:d>
                                    <m:dPr>
                                      <m:ctrlPr>
                                        <a:rPr lang="en-US" sz="2500" b="0" i="1" smtClean="0">
                                          <a:latin typeface="Cambria Math" charset="0"/>
                                        </a:rPr>
                                      </m:ctrlPr>
                                    </m:dPr>
                                    <m:e>
                                      <m:r>
                                        <a:rPr lang="en-US" sz="2500" b="0" i="1" smtClean="0">
                                          <a:latin typeface="Cambria Math" charset="0"/>
                                        </a:rPr>
                                        <m:t>𝑖</m:t>
                                      </m:r>
                                    </m:e>
                                  </m:d>
                                </m:num>
                                <m:den>
                                  <m:r>
                                    <a:rPr lang="en-US" sz="2500" b="0" i="1" smtClean="0">
                                      <a:latin typeface="Cambria Math" charset="0"/>
                                    </a:rPr>
                                    <m:t>𝑄</m:t>
                                  </m:r>
                                  <m:r>
                                    <a:rPr lang="en-US" sz="2500" b="0" i="1" smtClean="0">
                                      <a:latin typeface="Cambria Math" charset="0"/>
                                    </a:rPr>
                                    <m:t>(</m:t>
                                  </m:r>
                                  <m:r>
                                    <a:rPr lang="en-US" sz="2500" b="0" i="1" smtClean="0">
                                      <a:latin typeface="Cambria Math" charset="0"/>
                                    </a:rPr>
                                    <m:t>𝑖</m:t>
                                  </m:r>
                                  <m:r>
                                    <a:rPr lang="en-US" sz="2500" b="0" i="1" smtClean="0">
                                      <a:latin typeface="Cambria Math" charset="0"/>
                                    </a:rPr>
                                    <m:t>)</m:t>
                                  </m:r>
                                </m:den>
                              </m:f>
                            </m:e>
                          </m:func>
                        </m:e>
                      </m:nary>
                    </m:oMath>
                  </m:oMathPara>
                </a14:m>
                <a:endParaRPr lang="en-US" sz="2500" dirty="0"/>
              </a:p>
            </p:txBody>
          </p:sp>
        </mc:Choice>
        <mc:Fallback>
          <p:sp>
            <p:nvSpPr>
              <p:cNvPr id="17" name="TextBox 16"/>
              <p:cNvSpPr txBox="1">
                <a:spLocks noRot="1" noChangeAspect="1" noMove="1" noResize="1" noEditPoints="1" noAdjustHandles="1" noChangeArrowheads="1" noChangeShapeType="1" noTextEdit="1"/>
              </p:cNvSpPr>
              <p:nvPr/>
            </p:nvSpPr>
            <p:spPr>
              <a:xfrm>
                <a:off x="627686" y="5272111"/>
                <a:ext cx="4358629" cy="93352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84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216909"/>
            <a:ext cx="9144000" cy="3743107"/>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34</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962400" y="4639997"/>
            <a:ext cx="1322986" cy="8476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TextBox 13"/>
          <p:cNvSpPr txBox="1"/>
          <p:nvPr/>
        </p:nvSpPr>
        <p:spPr>
          <a:xfrm>
            <a:off x="860323" y="1297569"/>
            <a:ext cx="2613408" cy="692497"/>
          </a:xfrm>
          <a:prstGeom prst="rect">
            <a:avLst/>
          </a:prstGeom>
          <a:noFill/>
        </p:spPr>
        <p:txBody>
          <a:bodyPr wrap="none" rtlCol="0">
            <a:spAutoFit/>
          </a:bodyPr>
          <a:lstStyle/>
          <a:p>
            <a:r>
              <a:rPr lang="en-US" sz="3900" dirty="0" smtClean="0"/>
              <a:t>Video Size: </a:t>
            </a:r>
            <a:r>
              <a:rPr lang="en-US" sz="3900" i="1" dirty="0" smtClean="0"/>
              <a:t> </a:t>
            </a:r>
            <a:endParaRPr lang="en-US" sz="3900" i="1" dirty="0"/>
          </a:p>
        </p:txBody>
      </p:sp>
      <p:sp>
        <p:nvSpPr>
          <p:cNvPr id="15" name="TextBox 14"/>
          <p:cNvSpPr txBox="1"/>
          <p:nvPr/>
        </p:nvSpPr>
        <p:spPr>
          <a:xfrm>
            <a:off x="4804874" y="2285331"/>
            <a:ext cx="1498789" cy="1477328"/>
          </a:xfrm>
          <a:prstGeom prst="rect">
            <a:avLst/>
          </a:prstGeom>
          <a:noFill/>
        </p:spPr>
        <p:txBody>
          <a:bodyPr wrap="square" rtlCol="0">
            <a:spAutoFit/>
          </a:bodyPr>
          <a:lstStyle/>
          <a:p>
            <a:r>
              <a:rPr lang="en-US" dirty="0" smtClean="0"/>
              <a:t>Required bit length for lossless encoding foreground</a:t>
            </a:r>
            <a:endParaRPr lang="en-US" dirty="0"/>
          </a:p>
        </p:txBody>
      </p:sp>
      <p:cxnSp>
        <p:nvCxnSpPr>
          <p:cNvPr id="16" name="Straight Connector 15"/>
          <p:cNvCxnSpPr/>
          <p:nvPr/>
        </p:nvCxnSpPr>
        <p:spPr>
          <a:xfrm>
            <a:off x="4804874" y="1980176"/>
            <a:ext cx="11272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3807" y="198017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5981" y="2280709"/>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7" name="Straight Connector 26"/>
          <p:cNvCxnSpPr/>
          <p:nvPr/>
        </p:nvCxnSpPr>
        <p:spPr>
          <a:xfrm>
            <a:off x="6570903" y="19691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790287" y="1981562"/>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269550" y="1407859"/>
                <a:ext cx="3738780"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sSub>
                            <m:sSubPr>
                              <m:ctrlPr>
                                <a:rPr lang="en-US" sz="3500" b="0" i="1" smtClean="0">
                                  <a:latin typeface="Cambria Math" charset="0"/>
                                </a:rPr>
                              </m:ctrlPr>
                            </m:sSubPr>
                            <m:e>
                              <m:r>
                                <a:rPr lang="en-US" sz="3500" b="0" i="1" smtClean="0">
                                  <a:latin typeface="Cambria Math" charset="0"/>
                                </a:rPr>
                                <m:t>𝑥</m:t>
                              </m:r>
                            </m:e>
                            <m:sub>
                              <m:r>
                                <a:rPr lang="en-US" sz="3500" b="0" i="1" smtClean="0">
                                  <a:latin typeface="Cambria Math" charset="0"/>
                                </a:rPr>
                                <m:t>𝑟𝑜𝑖</m:t>
                              </m:r>
                            </m:sub>
                          </m:sSub>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269550" y="1407859"/>
                <a:ext cx="3738780" cy="538609"/>
              </a:xfrm>
              <a:prstGeom prst="rect">
                <a:avLst/>
              </a:prstGeom>
              <a:blipFill rotWithShape="0">
                <a:blip r:embed="rId4"/>
                <a:stretch>
                  <a:fillRect/>
                </a:stretch>
              </a:blipFill>
            </p:spPr>
            <p:txBody>
              <a:bodyPr/>
              <a:lstStyle/>
              <a:p>
                <a:r>
                  <a:rPr lang="en-US">
                    <a:noFill/>
                  </a:rPr>
                  <a:t> </a:t>
                </a:r>
              </a:p>
            </p:txBody>
          </p:sp>
        </mc:Fallback>
      </mc:AlternateContent>
      <p:sp>
        <p:nvSpPr>
          <p:cNvPr id="17" name="Rounded Rectangle 16"/>
          <p:cNvSpPr/>
          <p:nvPr/>
        </p:nvSpPr>
        <p:spPr>
          <a:xfrm>
            <a:off x="0" y="3484785"/>
            <a:ext cx="2425148" cy="200287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2" name="TextBox 1"/>
          <p:cNvSpPr txBox="1"/>
          <p:nvPr/>
        </p:nvSpPr>
        <p:spPr>
          <a:xfrm>
            <a:off x="57972" y="2893743"/>
            <a:ext cx="2309204" cy="646331"/>
          </a:xfrm>
          <a:prstGeom prst="rect">
            <a:avLst/>
          </a:prstGeom>
          <a:noFill/>
        </p:spPr>
        <p:txBody>
          <a:bodyPr wrap="square" rtlCol="0">
            <a:spAutoFit/>
          </a:bodyPr>
          <a:lstStyle/>
          <a:p>
            <a:pPr algn="ctr"/>
            <a:r>
              <a:rPr lang="en-US" b="1" dirty="0" smtClean="0"/>
              <a:t>Generate synthesized </a:t>
            </a:r>
            <a:r>
              <a:rPr lang="en-US" b="1" dirty="0"/>
              <a:t>v</a:t>
            </a:r>
            <a:r>
              <a:rPr lang="en-US" b="1" dirty="0" smtClean="0"/>
              <a:t>ideos</a:t>
            </a:r>
            <a:endParaRPr lang="en-US" b="1" dirty="0"/>
          </a:p>
        </p:txBody>
      </p:sp>
      <p:sp>
        <p:nvSpPr>
          <p:cNvPr id="3" name="Rectangle 2"/>
          <p:cNvSpPr/>
          <p:nvPr/>
        </p:nvSpPr>
        <p:spPr>
          <a:xfrm>
            <a:off x="3915201" y="3624160"/>
            <a:ext cx="1313598" cy="923330"/>
          </a:xfrm>
          <a:prstGeom prst="rect">
            <a:avLst/>
          </a:prstGeom>
        </p:spPr>
        <p:txBody>
          <a:bodyPr wrap="square">
            <a:spAutoFit/>
          </a:bodyPr>
          <a:lstStyle/>
          <a:p>
            <a:pPr algn="ctr"/>
            <a:r>
              <a:rPr lang="en-US" b="1" dirty="0" smtClean="0"/>
              <a:t>Add synthesized noise</a:t>
            </a:r>
            <a:endParaRPr lang="en-US" b="1" dirty="0"/>
          </a:p>
        </p:txBody>
      </p:sp>
    </p:spTree>
    <p:extLst>
      <p:ext uri="{BB962C8B-B14F-4D97-AF65-F5344CB8AC3E}">
        <p14:creationId xmlns:p14="http://schemas.microsoft.com/office/powerpoint/2010/main" val="6844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35</a:t>
            </a:fld>
            <a:endParaRPr lang="en-US"/>
          </a:p>
        </p:txBody>
      </p:sp>
      <p:pic>
        <p:nvPicPr>
          <p:cNvPr id="3" name="Picture 2"/>
          <p:cNvPicPr>
            <a:picLocks noChangeAspect="1"/>
          </p:cNvPicPr>
          <p:nvPr/>
        </p:nvPicPr>
        <p:blipFill>
          <a:blip r:embed="rId3"/>
          <a:stretch>
            <a:fillRect/>
          </a:stretch>
        </p:blipFill>
        <p:spPr>
          <a:xfrm>
            <a:off x="0" y="1690689"/>
            <a:ext cx="9144000" cy="4258970"/>
          </a:xfrm>
          <a:prstGeom prst="rect">
            <a:avLst/>
          </a:prstGeom>
        </p:spPr>
      </p:pic>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0" y="2120348"/>
            <a:ext cx="1437734" cy="1984318"/>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TextBox 8"/>
          <p:cNvSpPr txBox="1"/>
          <p:nvPr/>
        </p:nvSpPr>
        <p:spPr>
          <a:xfrm>
            <a:off x="-65596" y="1229024"/>
            <a:ext cx="1615178" cy="923330"/>
          </a:xfrm>
          <a:prstGeom prst="rect">
            <a:avLst/>
          </a:prstGeom>
          <a:noFill/>
        </p:spPr>
        <p:txBody>
          <a:bodyPr wrap="square" rtlCol="0">
            <a:spAutoFit/>
          </a:bodyPr>
          <a:lstStyle/>
          <a:p>
            <a:pPr algn="ctr"/>
            <a:r>
              <a:rPr lang="en-US" b="1" smtClean="0"/>
              <a:t>Generate population of videos</a:t>
            </a:r>
            <a:endParaRPr lang="en-US" b="1" dirty="0"/>
          </a:p>
        </p:txBody>
      </p:sp>
    </p:spTree>
    <p:extLst>
      <p:ext uri="{BB962C8B-B14F-4D97-AF65-F5344CB8AC3E}">
        <p14:creationId xmlns:p14="http://schemas.microsoft.com/office/powerpoint/2010/main" val="18550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36</a:t>
            </a:fld>
            <a:endParaRPr lang="en-US"/>
          </a:p>
        </p:txBody>
      </p:sp>
      <p:pic>
        <p:nvPicPr>
          <p:cNvPr id="3" name="Picture 2"/>
          <p:cNvPicPr>
            <a:picLocks noChangeAspect="1"/>
          </p:cNvPicPr>
          <p:nvPr/>
        </p:nvPicPr>
        <p:blipFill>
          <a:blip r:embed="rId3"/>
          <a:stretch>
            <a:fillRect/>
          </a:stretch>
        </p:blipFill>
        <p:spPr>
          <a:xfrm>
            <a:off x="313082" y="2014330"/>
            <a:ext cx="4658988" cy="3559590"/>
          </a:xfrm>
          <a:prstGeom prst="rect">
            <a:avLst/>
          </a:prstGeom>
        </p:spPr>
      </p:pic>
      <p:pic>
        <p:nvPicPr>
          <p:cNvPr id="5" name="Picture 4"/>
          <p:cNvPicPr>
            <a:picLocks noChangeAspect="1"/>
          </p:cNvPicPr>
          <p:nvPr/>
        </p:nvPicPr>
        <p:blipFill>
          <a:blip r:embed="rId4"/>
          <a:stretch>
            <a:fillRect/>
          </a:stretch>
        </p:blipFill>
        <p:spPr>
          <a:xfrm>
            <a:off x="4654018" y="2014330"/>
            <a:ext cx="4489982" cy="3644808"/>
          </a:xfrm>
          <a:prstGeom prst="rect">
            <a:avLst/>
          </a:prstGeom>
        </p:spPr>
      </p:pic>
      <p:sp>
        <p:nvSpPr>
          <p:cNvPr id="7"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(generated data)</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892" y="5811059"/>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6" name="TextBox 5"/>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
        <p:nvSpPr>
          <p:cNvPr id="9" name="TextBox 8"/>
          <p:cNvSpPr txBox="1"/>
          <p:nvPr/>
        </p:nvSpPr>
        <p:spPr>
          <a:xfrm>
            <a:off x="371161" y="1243029"/>
            <a:ext cx="3222036" cy="923330"/>
          </a:xfrm>
          <a:prstGeom prst="rect">
            <a:avLst/>
          </a:prstGeom>
          <a:noFill/>
        </p:spPr>
        <p:txBody>
          <a:bodyPr wrap="none" rtlCol="0">
            <a:spAutoFit/>
          </a:bodyPr>
          <a:lstStyle/>
          <a:p>
            <a:r>
              <a:rPr lang="en-US" dirty="0" smtClean="0"/>
              <a:t>Two version of implementation: </a:t>
            </a:r>
          </a:p>
          <a:p>
            <a:r>
              <a:rPr lang="en-US" dirty="0" smtClean="0"/>
              <a:t>a. Average background (V1)</a:t>
            </a:r>
          </a:p>
          <a:p>
            <a:r>
              <a:rPr lang="en-US" dirty="0" smtClean="0"/>
              <a:t>b Change H.264 codec (V2)</a:t>
            </a:r>
            <a:endParaRPr lang="en-US" dirty="0"/>
          </a:p>
        </p:txBody>
      </p:sp>
    </p:spTree>
    <p:extLst>
      <p:ext uri="{BB962C8B-B14F-4D97-AF65-F5344CB8AC3E}">
        <p14:creationId xmlns:p14="http://schemas.microsoft.com/office/powerpoint/2010/main" val="1186390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37</a:t>
            </a:fld>
            <a:endParaRPr lang="en-US"/>
          </a:p>
        </p:txBody>
      </p:sp>
      <p:pic>
        <p:nvPicPr>
          <p:cNvPr id="7" name="Picture 6"/>
          <p:cNvPicPr>
            <a:picLocks noChangeAspect="1"/>
          </p:cNvPicPr>
          <p:nvPr/>
        </p:nvPicPr>
        <p:blipFill>
          <a:blip r:embed="rId3"/>
          <a:stretch>
            <a:fillRect/>
          </a:stretch>
        </p:blipFill>
        <p:spPr>
          <a:xfrm>
            <a:off x="-159026" y="2354561"/>
            <a:ext cx="4864353" cy="3472853"/>
          </a:xfrm>
          <a:prstGeom prst="rect">
            <a:avLst/>
          </a:prstGeom>
        </p:spPr>
      </p:pic>
      <p:pic>
        <p:nvPicPr>
          <p:cNvPr id="8" name="Picture 7"/>
          <p:cNvPicPr>
            <a:picLocks noChangeAspect="1"/>
          </p:cNvPicPr>
          <p:nvPr/>
        </p:nvPicPr>
        <p:blipFill>
          <a:blip r:embed="rId4"/>
          <a:stretch>
            <a:fillRect/>
          </a:stretch>
        </p:blipFill>
        <p:spPr>
          <a:xfrm>
            <a:off x="4576946" y="2169030"/>
            <a:ext cx="4447784" cy="3754623"/>
          </a:xfrm>
          <a:prstGeom prst="rect">
            <a:avLst/>
          </a:prstGeom>
        </p:spPr>
      </p:pic>
      <p:sp>
        <p:nvSpPr>
          <p:cNvPr id="9"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Evaluation (real video)</a:t>
            </a:r>
            <a:endParaRPr lang="en-US" dirty="0">
              <a:latin typeface="Helvetica" charset="0"/>
              <a:ea typeface="Helvetica" charset="0"/>
              <a:cs typeface="Helvetica" charset="0"/>
            </a:endParaRPr>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75709" y="5857422"/>
            <a:ext cx="2992486" cy="369332"/>
          </a:xfrm>
          <a:prstGeom prst="rect">
            <a:avLst/>
          </a:prstGeom>
          <a:noFill/>
        </p:spPr>
        <p:txBody>
          <a:bodyPr wrap="none" rtlCol="0">
            <a:spAutoFit/>
          </a:bodyPr>
          <a:lstStyle/>
          <a:p>
            <a:r>
              <a:rPr lang="en-US" dirty="0" smtClean="0"/>
              <a:t>KS test (higher score is better)</a:t>
            </a:r>
            <a:endParaRPr lang="en-US" dirty="0"/>
          </a:p>
        </p:txBody>
      </p:sp>
      <p:sp>
        <p:nvSpPr>
          <p:cNvPr id="14" name="TextBox 13"/>
          <p:cNvSpPr txBox="1"/>
          <p:nvPr/>
        </p:nvSpPr>
        <p:spPr>
          <a:xfrm>
            <a:off x="5322829" y="5811059"/>
            <a:ext cx="3590855" cy="369332"/>
          </a:xfrm>
          <a:prstGeom prst="rect">
            <a:avLst/>
          </a:prstGeom>
          <a:noFill/>
        </p:spPr>
        <p:txBody>
          <a:bodyPr wrap="none" rtlCol="0">
            <a:spAutoFit/>
          </a:bodyPr>
          <a:lstStyle/>
          <a:p>
            <a:r>
              <a:rPr lang="en-US" dirty="0" smtClean="0"/>
              <a:t>KL divergence </a:t>
            </a:r>
            <a:r>
              <a:rPr lang="en-US" smtClean="0"/>
              <a:t>(lower score is better)</a:t>
            </a:r>
            <a:endParaRPr lang="en-US"/>
          </a:p>
        </p:txBody>
      </p:sp>
    </p:spTree>
    <p:extLst>
      <p:ext uri="{BB962C8B-B14F-4D97-AF65-F5344CB8AC3E}">
        <p14:creationId xmlns:p14="http://schemas.microsoft.com/office/powerpoint/2010/main" val="1122547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5916168" cy="1325880"/>
          </a:xfrm>
        </p:spPr>
        <p:txBody>
          <a:bodyPr vert="horz" lIns="91440" tIns="45720" rIns="91440" bIns="45720" rtlCol="0" anchor="ctr">
            <a:normAutofit/>
          </a:bodyPr>
          <a:lstStyle/>
          <a:p>
            <a:r>
              <a:rPr lang="en-US" dirty="0">
                <a:latin typeface="Helvetica" charset="0"/>
                <a:ea typeface="Helvetica" charset="0"/>
                <a:cs typeface="Helvetica" charset="0"/>
              </a:rPr>
              <a:t>Method </a:t>
            </a:r>
            <a:r>
              <a:rPr lang="en-US" dirty="0" smtClean="0">
                <a:latin typeface="Helvetica" charset="0"/>
                <a:ea typeface="Helvetica" charset="0"/>
                <a:cs typeface="Helvetica" charset="0"/>
              </a:rPr>
              <a:t>summary </a:t>
            </a:r>
            <a:endParaRPr lang="en-US" dirty="0">
              <a:latin typeface="Helvetica" charset="0"/>
              <a:ea typeface="Helvetica" charset="0"/>
              <a:cs typeface="Helvetica" charset="0"/>
            </a:endParaRPr>
          </a:p>
        </p:txBody>
      </p:sp>
      <p:sp>
        <p:nvSpPr>
          <p:cNvPr id="5" name="Content Placeholder 2"/>
          <p:cNvSpPr>
            <a:spLocks noGrp="1"/>
          </p:cNvSpPr>
          <p:nvPr>
            <p:ph idx="1"/>
          </p:nvPr>
        </p:nvSpPr>
        <p:spPr/>
        <p:txBody>
          <a:bodyPr>
            <a:normAutofit/>
          </a:bodyPr>
          <a:lstStyle/>
          <a:p>
            <a:pPr marL="342900" indent="-342900">
              <a:buFontTx/>
              <a:buChar char="-"/>
            </a:pPr>
            <a:r>
              <a:rPr lang="en-US" dirty="0">
                <a:latin typeface="Arial"/>
                <a:cs typeface="Arial"/>
              </a:rPr>
              <a:t>Compression method based on correlation followed by mathematical morphology can give at most 100x compression</a:t>
            </a:r>
          </a:p>
          <a:p>
            <a:pPr marL="800100" lvl="1" indent="-342900">
              <a:buFontTx/>
              <a:buChar char="-"/>
            </a:pPr>
            <a:r>
              <a:rPr lang="en-US" dirty="0">
                <a:latin typeface="Arial"/>
                <a:cs typeface="Arial"/>
              </a:rPr>
              <a:t>Extension: sliding </a:t>
            </a:r>
            <a:r>
              <a:rPr lang="en-US" dirty="0" smtClean="0">
                <a:latin typeface="Arial"/>
                <a:cs typeface="Arial"/>
              </a:rPr>
              <a:t>window</a:t>
            </a:r>
          </a:p>
          <a:p>
            <a:pPr marL="342900" indent="-342900">
              <a:buFontTx/>
              <a:buChar char="-"/>
            </a:pPr>
            <a:r>
              <a:rPr lang="en-US" dirty="0" smtClean="0">
                <a:latin typeface="Arial"/>
                <a:cs typeface="Arial"/>
              </a:rPr>
              <a:t>Analysis-aware compression evaluates microscopy video quality using statistical test</a:t>
            </a:r>
            <a:r>
              <a:rPr lang="en-US" dirty="0"/>
              <a:t>s</a:t>
            </a:r>
            <a:endParaRPr lang="en-US" dirty="0" smtClean="0">
              <a:latin typeface="Arial"/>
              <a:cs typeface="Arial"/>
            </a:endParaRPr>
          </a:p>
          <a:p>
            <a:pPr marL="800100" lvl="1" indent="-342900">
              <a:buFontTx/>
              <a:buChar char="-"/>
            </a:pPr>
            <a:r>
              <a:rPr lang="en-US" dirty="0" smtClean="0">
                <a:latin typeface="Arial"/>
                <a:cs typeface="Arial"/>
              </a:rPr>
              <a:t>Enables even higher compression ratio</a:t>
            </a:r>
            <a:endParaRPr lang="en-US" dirty="0" smtClean="0"/>
          </a:p>
        </p:txBody>
      </p:sp>
      <p:sp>
        <p:nvSpPr>
          <p:cNvPr id="3" name="Slide Number Placeholder 2"/>
          <p:cNvSpPr>
            <a:spLocks noGrp="1"/>
          </p:cNvSpPr>
          <p:nvPr>
            <p:ph type="sldNum" sz="quarter" idx="12"/>
          </p:nvPr>
        </p:nvSpPr>
        <p:spPr/>
        <p:txBody>
          <a:bodyPr/>
          <a:lstStyle/>
          <a:p>
            <a:fld id="{83D37755-D871-3243-875F-265DFA9F13A0}" type="slidenum">
              <a:rPr lang="en-US" smtClean="0"/>
              <a:t>38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2500" dirty="0" smtClean="0">
                <a:cs typeface="Helvetica"/>
              </a:rPr>
              <a:t>Novelty:</a:t>
            </a:r>
          </a:p>
          <a:p>
            <a:pPr marL="342900" indent="-342900" algn="l">
              <a:buFont typeface="Arial" charset="0"/>
              <a:buChar char="•"/>
            </a:pPr>
            <a:r>
              <a:rPr lang="en-US" sz="2100" dirty="0" smtClean="0">
                <a:cs typeface="Helvetica"/>
              </a:rPr>
              <a:t>Microscopy video compression with 100x compression ratio</a:t>
            </a:r>
          </a:p>
          <a:p>
            <a:pPr marL="342900" indent="-342900" algn="l">
              <a:buFont typeface="Arial" charset="0"/>
              <a:buChar char="•"/>
            </a:pPr>
            <a:r>
              <a:rPr lang="en-US" sz="2100" dirty="0"/>
              <a:t>A</a:t>
            </a:r>
            <a:r>
              <a:rPr lang="en-US" sz="2100" dirty="0" smtClean="0"/>
              <a:t> </a:t>
            </a:r>
            <a:r>
              <a:rPr lang="en-US" sz="2100" dirty="0"/>
              <a:t>new correlation-based microscopy frame segmentation technique </a:t>
            </a:r>
            <a:r>
              <a:rPr lang="en-US" sz="2100" dirty="0" smtClean="0"/>
              <a:t>based on point </a:t>
            </a:r>
            <a:r>
              <a:rPr lang="en-US" sz="2100" dirty="0"/>
              <a:t>spread function</a:t>
            </a:r>
            <a:endParaRPr lang="en-US" sz="2100" dirty="0" smtClean="0">
              <a:cs typeface="Helvetica"/>
            </a:endParaRPr>
          </a:p>
          <a:p>
            <a:pPr marL="342900" indent="-342900" algn="l">
              <a:buFont typeface="Arial" charset="0"/>
              <a:buChar char="•"/>
            </a:pPr>
            <a:r>
              <a:rPr lang="en-US" sz="2100" dirty="0"/>
              <a:t>A</a:t>
            </a:r>
            <a:r>
              <a:rPr lang="en-US" sz="2100" dirty="0" smtClean="0"/>
              <a:t> new way to evaluate the quality of a microscopy video based on statistical test </a:t>
            </a:r>
            <a:endParaRPr lang="en-US" sz="2100" dirty="0" smtClean="0">
              <a:cs typeface="Helvetica"/>
            </a:endParaRPr>
          </a:p>
          <a:p>
            <a:pPr algn="l"/>
            <a:r>
              <a:rPr lang="en-US" sz="2500" dirty="0" smtClean="0">
                <a:cs typeface="Helvetica"/>
              </a:rPr>
              <a:t>How to generalize: </a:t>
            </a:r>
          </a:p>
          <a:p>
            <a:pPr marL="342900" indent="-342900" algn="l">
              <a:buFont typeface="Arial" charset="0"/>
              <a:buChar char="•"/>
            </a:pPr>
            <a:r>
              <a:rPr lang="en-US" sz="2100" dirty="0">
                <a:cs typeface="Helvetica"/>
              </a:rPr>
              <a:t>Correlation based segmentation can be applied to imaging devices including microscopes, telescopes, and other cameras where the object is not perfectly in focus</a:t>
            </a:r>
          </a:p>
          <a:p>
            <a:pPr marL="342900" indent="-342900" algn="l">
              <a:buFont typeface="Arial" charset="0"/>
              <a:buChar char="•"/>
            </a:pPr>
            <a:r>
              <a:rPr lang="en-US" sz="2100" dirty="0">
                <a:cs typeface="Helvetica"/>
              </a:rPr>
              <a:t>Adding synthesized noise to improve the video quality can be applied to videos other than microscopy. </a:t>
            </a:r>
          </a:p>
        </p:txBody>
      </p:sp>
      <p:sp>
        <p:nvSpPr>
          <p:cNvPr id="2" name="Slide Number Placeholder 1"/>
          <p:cNvSpPr>
            <a:spLocks noGrp="1"/>
          </p:cNvSpPr>
          <p:nvPr>
            <p:ph type="sldNum" sz="quarter" idx="12"/>
          </p:nvPr>
        </p:nvSpPr>
        <p:spPr/>
        <p:txBody>
          <a:bodyPr/>
          <a:lstStyle/>
          <a:p>
            <a:fld id="{83D37755-D871-3243-875F-265DFA9F13A0}" type="slidenum">
              <a:rPr lang="en-US" smtClean="0"/>
              <a:t>39</a:t>
            </a:fld>
            <a:endParaRPr lang="en-US"/>
          </a:p>
        </p:txBody>
      </p:sp>
      <p:sp>
        <p:nvSpPr>
          <p:cNvPr id="6" name="Title 1"/>
          <p:cNvSpPr txBox="1">
            <a:spLocks/>
          </p:cNvSpPr>
          <p:nvPr/>
        </p:nvSpPr>
        <p:spPr>
          <a:xfrm>
            <a:off x="329184" y="82296"/>
            <a:ext cx="853652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a:t>
            </a:r>
            <a:r>
              <a:rPr lang="en-US" sz="4400" smtClean="0">
                <a:latin typeface="Helvetica" charset="0"/>
                <a:ea typeface="Helvetica" charset="0"/>
                <a:cs typeface="Helvetica" charset="0"/>
              </a:rPr>
              <a:t>microscopy video compression</a:t>
            </a:r>
            <a:r>
              <a:rPr lang="en-US" sz="4400" dirty="0" smtClean="0">
                <a:latin typeface="Helvetica" charset="0"/>
                <a:ea typeface="Helvetica" charset="0"/>
                <a:cs typeface="Helvetica" charset="0"/>
              </a:rPr>
              <a: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80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Store image data into Beacons (30 bytes storage)</a:t>
            </a:r>
            <a:endParaRPr lang="en-US" dirty="0"/>
          </a:p>
        </p:txBody>
      </p:sp>
      <p:pic>
        <p:nvPicPr>
          <p:cNvPr id="4" name="Picture 3"/>
          <p:cNvPicPr>
            <a:picLocks noChangeAspect="1"/>
          </p:cNvPicPr>
          <p:nvPr/>
        </p:nvPicPr>
        <p:blipFill>
          <a:blip r:embed="rId3"/>
          <a:stretch>
            <a:fillRect/>
          </a:stretch>
        </p:blipFill>
        <p:spPr>
          <a:xfrm>
            <a:off x="2285030" y="2529726"/>
            <a:ext cx="4700836" cy="3133891"/>
          </a:xfrm>
          <a:prstGeom prst="rect">
            <a:avLst/>
          </a:prstGeom>
        </p:spPr>
      </p:pic>
      <p:pic>
        <p:nvPicPr>
          <p:cNvPr id="5" name="Picture 4"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44" y="4588489"/>
            <a:ext cx="490238" cy="490238"/>
          </a:xfrm>
          <a:prstGeom prst="rect">
            <a:avLst/>
          </a:prstGeom>
        </p:spPr>
      </p:pic>
      <p:pic>
        <p:nvPicPr>
          <p:cNvPr id="6" name="Picture 5"/>
          <p:cNvPicPr>
            <a:picLocks noChangeAspect="1"/>
          </p:cNvPicPr>
          <p:nvPr/>
        </p:nvPicPr>
        <p:blipFill>
          <a:blip r:embed="rId5"/>
          <a:stretch>
            <a:fillRect/>
          </a:stretch>
        </p:blipFill>
        <p:spPr>
          <a:xfrm>
            <a:off x="2611177" y="4092731"/>
            <a:ext cx="985996" cy="985996"/>
          </a:xfrm>
          <a:prstGeom prst="rect">
            <a:avLst/>
          </a:prstGeom>
        </p:spPr>
      </p:pic>
      <p:pic>
        <p:nvPicPr>
          <p:cNvPr id="7" name="Picture 6"/>
          <p:cNvPicPr>
            <a:picLocks noChangeAspect="1"/>
          </p:cNvPicPr>
          <p:nvPr/>
        </p:nvPicPr>
        <p:blipFill>
          <a:blip r:embed="rId6"/>
          <a:stretch>
            <a:fillRect/>
          </a:stretch>
        </p:blipFill>
        <p:spPr>
          <a:xfrm>
            <a:off x="3706522" y="4210147"/>
            <a:ext cx="485261" cy="507872"/>
          </a:xfrm>
          <a:prstGeom prst="rect">
            <a:avLst/>
          </a:prstGeom>
        </p:spPr>
      </p:pic>
      <p:pic>
        <p:nvPicPr>
          <p:cNvPr id="8" name="Picture 7"/>
          <p:cNvPicPr>
            <a:picLocks noChangeAspect="1"/>
          </p:cNvPicPr>
          <p:nvPr/>
        </p:nvPicPr>
        <p:blipFill>
          <a:blip r:embed="rId7"/>
          <a:stretch>
            <a:fillRect/>
          </a:stretch>
        </p:blipFill>
        <p:spPr>
          <a:xfrm>
            <a:off x="3597172" y="4103468"/>
            <a:ext cx="975258" cy="975258"/>
          </a:xfrm>
          <a:prstGeom prst="rect">
            <a:avLst/>
          </a:prstGeom>
        </p:spPr>
      </p:pic>
      <p:pic>
        <p:nvPicPr>
          <p:cNvPr id="9" name="Picture 8" descr="downloa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824" y="3808472"/>
            <a:ext cx="490238" cy="490238"/>
          </a:xfrm>
          <a:prstGeom prst="rect">
            <a:avLst/>
          </a:prstGeom>
        </p:spPr>
      </p:pic>
      <p:sp>
        <p:nvSpPr>
          <p:cNvPr id="10" name="Rectangle 9"/>
          <p:cNvSpPr/>
          <p:nvPr/>
        </p:nvSpPr>
        <p:spPr>
          <a:xfrm>
            <a:off x="2273256" y="5759967"/>
            <a:ext cx="3429000" cy="207749"/>
          </a:xfrm>
          <a:prstGeom prst="rect">
            <a:avLst/>
          </a:prstGeom>
        </p:spPr>
        <p:txBody>
          <a:bodyPr>
            <a:spAutoFit/>
          </a:bodyPr>
          <a:lstStyle/>
          <a:p>
            <a:r>
              <a:rPr lang="en-US" sz="750" dirty="0"/>
              <a:t>http://</a:t>
            </a:r>
            <a:r>
              <a:rPr lang="en-US" sz="750" dirty="0" err="1"/>
              <a:t>www.sierraclub.org</a:t>
            </a:r>
            <a:r>
              <a:rPr lang="en-US" sz="750" dirty="0"/>
              <a:t>/sierra/activism/</a:t>
            </a:r>
            <a:r>
              <a:rPr lang="en-US" sz="750" dirty="0" err="1"/>
              <a:t>saving-wild-places?page</a:t>
            </a:r>
            <a:r>
              <a:rPr lang="en-US" sz="750" dirty="0"/>
              <a:t>=7</a:t>
            </a:r>
          </a:p>
        </p:txBody>
      </p:sp>
      <p:sp>
        <p:nvSpPr>
          <p:cNvPr id="12" name="Slide Number Placeholder 11"/>
          <p:cNvSpPr>
            <a:spLocks noGrp="1"/>
          </p:cNvSpPr>
          <p:nvPr>
            <p:ph type="sldNum" sz="quarter" idx="12"/>
          </p:nvPr>
        </p:nvSpPr>
        <p:spPr/>
        <p:txBody>
          <a:bodyPr/>
          <a:lstStyle/>
          <a:p>
            <a:fld id="{83D37755-D871-3243-875F-265DFA9F13A0}" type="slidenum">
              <a:rPr lang="en-US" smtClean="0"/>
              <a:t>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D37755-D871-3243-875F-265DFA9F13A0}" type="slidenum">
              <a:rPr lang="en-US" smtClean="0"/>
              <a:t>40</a:t>
            </a:fld>
            <a:endParaRPr lang="en-US"/>
          </a:p>
        </p:txBody>
      </p:sp>
      <p:sp>
        <p:nvSpPr>
          <p:cNvPr id="6" name="Title 1"/>
          <p:cNvSpPr txBox="1">
            <a:spLocks/>
          </p:cNvSpPr>
          <p:nvPr/>
        </p:nvSpPr>
        <p:spPr>
          <a:xfrm>
            <a:off x="329184" y="82297"/>
            <a:ext cx="8186166" cy="101320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Helvetica" charset="0"/>
                <a:ea typeface="Helvetica" charset="0"/>
                <a:cs typeface="Helvetica" charset="0"/>
              </a:rPr>
              <a:t>Multimedia data compression for Bluetooth low energy beacons</a:t>
            </a: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503378" y="1672293"/>
            <a:ext cx="6626" cy="4419623"/>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output.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647" y="3777746"/>
            <a:ext cx="3548038" cy="2671979"/>
          </a:xfrm>
          <a:prstGeom prst="rect">
            <a:avLst/>
          </a:prstGeom>
        </p:spPr>
      </p:pic>
      <p:pic>
        <p:nvPicPr>
          <p:cNvPr id="12" name="Picture 11"/>
          <p:cNvPicPr>
            <a:picLocks noChangeAspect="1"/>
          </p:cNvPicPr>
          <p:nvPr/>
        </p:nvPicPr>
        <p:blipFill>
          <a:blip r:embed="rId6"/>
          <a:stretch>
            <a:fillRect/>
          </a:stretch>
        </p:blipFill>
        <p:spPr>
          <a:xfrm>
            <a:off x="515918" y="2028669"/>
            <a:ext cx="3632200" cy="1536700"/>
          </a:xfrm>
          <a:prstGeom prst="rect">
            <a:avLst/>
          </a:prstGeom>
        </p:spPr>
      </p:pic>
      <p:pic>
        <p:nvPicPr>
          <p:cNvPr id="13" name="Content Placeholder 3"/>
          <p:cNvPicPr>
            <a:picLocks noChangeAspect="1"/>
          </p:cNvPicPr>
          <p:nvPr/>
        </p:nvPicPr>
        <p:blipFill>
          <a:blip r:embed="rId7"/>
          <a:srcRect t="2914" b="2914"/>
          <a:stretch>
            <a:fillRect/>
          </a:stretch>
        </p:blipFill>
        <p:spPr>
          <a:xfrm>
            <a:off x="5220524" y="2028669"/>
            <a:ext cx="2995360" cy="1647332"/>
          </a:xfrm>
          <a:prstGeom prst="rect">
            <a:avLst/>
          </a:prstGeom>
        </p:spPr>
      </p:pic>
      <p:pic>
        <p:nvPicPr>
          <p:cNvPr id="14" name="Content Placeholder 6" descr="grid.png"/>
          <p:cNvPicPr>
            <a:picLocks noChangeAspect="1"/>
          </p:cNvPicPr>
          <p:nvPr/>
        </p:nvPicPr>
        <p:blipFill>
          <a:blip r:embed="rId8">
            <a:extLst>
              <a:ext uri="{28A0092B-C50C-407E-A947-70E740481C1C}">
                <a14:useLocalDpi xmlns:a14="http://schemas.microsoft.com/office/drawing/2010/main" val="0"/>
              </a:ext>
            </a:extLst>
          </a:blip>
          <a:srcRect l="-40439" r="-40439"/>
          <a:stretch>
            <a:fillRect/>
          </a:stretch>
        </p:blipFill>
        <p:spPr>
          <a:xfrm>
            <a:off x="4077708" y="3701982"/>
            <a:ext cx="5280992" cy="2904342"/>
          </a:xfrm>
          <a:prstGeom prst="rect">
            <a:avLst/>
          </a:prstGeom>
        </p:spPr>
      </p:pic>
      <p:sp>
        <p:nvSpPr>
          <p:cNvPr id="15" name="TextBox 14"/>
          <p:cNvSpPr txBox="1"/>
          <p:nvPr/>
        </p:nvSpPr>
        <p:spPr>
          <a:xfrm>
            <a:off x="799687" y="1463683"/>
            <a:ext cx="3077958" cy="369332"/>
          </a:xfrm>
          <a:prstGeom prst="rect">
            <a:avLst/>
          </a:prstGeom>
          <a:noFill/>
        </p:spPr>
        <p:txBody>
          <a:bodyPr wrap="none" rtlCol="0">
            <a:spAutoFit/>
          </a:bodyPr>
          <a:lstStyle/>
          <a:p>
            <a:r>
              <a:rPr lang="en-US" dirty="0" smtClean="0"/>
              <a:t>Microscopy video compression</a:t>
            </a:r>
            <a:endParaRPr lang="en-US" dirty="0"/>
          </a:p>
        </p:txBody>
      </p:sp>
      <p:sp>
        <p:nvSpPr>
          <p:cNvPr id="16" name="TextBox 15"/>
          <p:cNvSpPr txBox="1"/>
          <p:nvPr/>
        </p:nvSpPr>
        <p:spPr>
          <a:xfrm>
            <a:off x="4845921" y="1585424"/>
            <a:ext cx="3744566" cy="646331"/>
          </a:xfrm>
          <a:prstGeom prst="rect">
            <a:avLst/>
          </a:prstGeom>
          <a:noFill/>
        </p:spPr>
        <p:txBody>
          <a:bodyPr wrap="square" rtlCol="0">
            <a:spAutoFit/>
          </a:bodyPr>
          <a:lstStyle/>
          <a:p>
            <a:pPr algn="ctr"/>
            <a:r>
              <a:rPr lang="en-US" dirty="0" smtClean="0"/>
              <a:t>Multimedia data compression for Bluetooth low energy beacons</a:t>
            </a:r>
            <a:endParaRPr lang="en-US" dirty="0"/>
          </a:p>
        </p:txBody>
      </p:sp>
      <p:sp>
        <p:nvSpPr>
          <p:cNvPr id="3" name="Rounded Rectangle 2"/>
          <p:cNvSpPr/>
          <p:nvPr/>
        </p:nvSpPr>
        <p:spPr>
          <a:xfrm>
            <a:off x="4649431" y="1307881"/>
            <a:ext cx="4050591" cy="5413595"/>
          </a:xfrm>
          <a:prstGeom prst="roundRect">
            <a:avLst>
              <a:gd name="adj" fmla="val 423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956587" y="3837111"/>
            <a:ext cx="3175214" cy="2516073"/>
          </a:xfrm>
          <a:prstGeom prst="rect">
            <a:avLst/>
          </a:prstGeom>
          <a:noFill/>
        </p:spPr>
        <p:txBody>
          <a:bodyPr wrap="square" rtlCol="0">
            <a:spAutoFit/>
          </a:bodyPr>
          <a:lstStyle/>
          <a:p>
            <a:pPr marL="214313" indent="-214313">
              <a:buFont typeface="Arial"/>
              <a:buChar char="•"/>
            </a:pPr>
            <a:r>
              <a:rPr lang="en-US" sz="1575" b="1" dirty="0">
                <a:latin typeface="Helvetica"/>
                <a:cs typeface="Helvetica"/>
              </a:rPr>
              <a:t>Devices that broadcast small pack of data to nearby portable electronic devices.</a:t>
            </a:r>
          </a:p>
          <a:p>
            <a:pPr marL="214313" indent="-214313">
              <a:buFont typeface="Arial"/>
              <a:buChar char="•"/>
            </a:pPr>
            <a:r>
              <a:rPr lang="en-US" sz="1575" b="1" dirty="0">
                <a:latin typeface="Helvetica"/>
                <a:cs typeface="Helvetica"/>
              </a:rPr>
              <a:t>Protocol designed to enable devices with low power consumption. </a:t>
            </a:r>
          </a:p>
          <a:p>
            <a:pPr marL="214313" indent="-214313">
              <a:buFont typeface="Arial"/>
              <a:buChar char="•"/>
            </a:pPr>
            <a:r>
              <a:rPr lang="en-US" sz="1575" b="1" dirty="0">
                <a:latin typeface="Helvetica"/>
                <a:cs typeface="Helvetica"/>
              </a:rPr>
              <a:t>Only transmits small packets.</a:t>
            </a:r>
          </a:p>
          <a:p>
            <a:pPr marL="214313" indent="-214313">
              <a:buFont typeface="Arial"/>
              <a:buChar char="•"/>
            </a:pPr>
            <a:r>
              <a:rPr lang="en-US" sz="1575" b="1" dirty="0">
                <a:latin typeface="Helvetica"/>
                <a:cs typeface="Helvetica"/>
              </a:rPr>
              <a:t>Long lifetime: 3~5 years</a:t>
            </a:r>
          </a:p>
          <a:p>
            <a:pPr marL="214313" indent="-214313">
              <a:buFont typeface="Arial"/>
              <a:buChar char="•"/>
            </a:pPr>
            <a:endParaRPr lang="en-US" sz="1575" b="1" dirty="0">
              <a:latin typeface="Helvetica"/>
              <a:cs typeface="Helvetica"/>
            </a:endParaRPr>
          </a:p>
        </p:txBody>
      </p:sp>
      <p:sp>
        <p:nvSpPr>
          <p:cNvPr id="17" name="Title 1"/>
          <p:cNvSpPr txBox="1">
            <a:spLocks/>
          </p:cNvSpPr>
          <p:nvPr/>
        </p:nvSpPr>
        <p:spPr>
          <a:xfrm>
            <a:off x="329184" y="82296"/>
            <a:ext cx="833561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Background: BLE Beacon technology</a:t>
            </a:r>
          </a:p>
        </p:txBody>
      </p:sp>
      <p:pic>
        <p:nvPicPr>
          <p:cNvPr id="16" name="Content Placeholder 3"/>
          <p:cNvPicPr>
            <a:picLocks noGrp="1" noChangeAspect="1"/>
          </p:cNvPicPr>
          <p:nvPr>
            <p:ph idx="1"/>
          </p:nvPr>
        </p:nvPicPr>
        <p:blipFill>
          <a:blip r:embed="rId3"/>
          <a:srcRect t="2914" b="2914"/>
          <a:stretch>
            <a:fillRect/>
          </a:stretch>
        </p:blipFill>
        <p:spPr>
          <a:xfrm>
            <a:off x="5070488" y="1868617"/>
            <a:ext cx="2995360" cy="1647332"/>
          </a:xfrm>
        </p:spPr>
      </p:pic>
      <p:pic>
        <p:nvPicPr>
          <p:cNvPr id="19" name="Picture 18"/>
          <p:cNvPicPr>
            <a:picLocks noChangeAspect="1"/>
          </p:cNvPicPr>
          <p:nvPr/>
        </p:nvPicPr>
        <p:blipFill>
          <a:blip r:embed="rId4"/>
          <a:stretch>
            <a:fillRect/>
          </a:stretch>
        </p:blipFill>
        <p:spPr>
          <a:xfrm>
            <a:off x="729807" y="2252593"/>
            <a:ext cx="4203193" cy="1576197"/>
          </a:xfrm>
          <a:prstGeom prst="rect">
            <a:avLst/>
          </a:prstGeom>
        </p:spPr>
      </p:pic>
      <p:pic>
        <p:nvPicPr>
          <p:cNvPr id="20" name="Picture 19"/>
          <p:cNvPicPr>
            <a:picLocks noChangeAspect="1"/>
          </p:cNvPicPr>
          <p:nvPr/>
        </p:nvPicPr>
        <p:blipFill>
          <a:blip r:embed="rId5"/>
          <a:stretch>
            <a:fillRect/>
          </a:stretch>
        </p:blipFill>
        <p:spPr>
          <a:xfrm>
            <a:off x="794120" y="4141228"/>
            <a:ext cx="1246254" cy="1246254"/>
          </a:xfrm>
          <a:prstGeom prst="rect">
            <a:avLst/>
          </a:prstGeom>
        </p:spPr>
      </p:pic>
      <p:pic>
        <p:nvPicPr>
          <p:cNvPr id="21" name="Picture 20"/>
          <p:cNvPicPr>
            <a:picLocks noChangeAspect="1"/>
          </p:cNvPicPr>
          <p:nvPr/>
        </p:nvPicPr>
        <p:blipFill>
          <a:blip r:embed="rId6"/>
          <a:stretch>
            <a:fillRect/>
          </a:stretch>
        </p:blipFill>
        <p:spPr>
          <a:xfrm>
            <a:off x="2689138" y="4215943"/>
            <a:ext cx="1527309" cy="1098851"/>
          </a:xfrm>
          <a:prstGeom prst="rect">
            <a:avLst/>
          </a:prstGeom>
        </p:spPr>
      </p:pic>
      <p:sp>
        <p:nvSpPr>
          <p:cNvPr id="24" name="Rectangle 23"/>
          <p:cNvSpPr/>
          <p:nvPr/>
        </p:nvSpPr>
        <p:spPr>
          <a:xfrm>
            <a:off x="703245" y="5699921"/>
            <a:ext cx="3429000" cy="323165"/>
          </a:xfrm>
          <a:prstGeom prst="rect">
            <a:avLst/>
          </a:prstGeom>
        </p:spPr>
        <p:txBody>
          <a:bodyPr>
            <a:spAutoFit/>
          </a:bodyPr>
          <a:lstStyle/>
          <a:p>
            <a:r>
              <a:rPr lang="en-US" sz="750" dirty="0"/>
              <a:t>http://</a:t>
            </a:r>
            <a:r>
              <a:rPr lang="en-US" sz="750" dirty="0" err="1"/>
              <a:t>blog.estimote.com</a:t>
            </a:r>
            <a:r>
              <a:rPr lang="en-US" sz="750" dirty="0"/>
              <a:t>/post/57087851702/preorder-for-</a:t>
            </a:r>
            <a:r>
              <a:rPr lang="en-US" sz="750" dirty="0" err="1"/>
              <a:t>estimote</a:t>
            </a:r>
            <a:r>
              <a:rPr lang="en-US" sz="750" dirty="0"/>
              <a:t>-beacons-available-shipping</a:t>
            </a:r>
          </a:p>
        </p:txBody>
      </p:sp>
      <p:sp>
        <p:nvSpPr>
          <p:cNvPr id="25" name="Rectangle 24"/>
          <p:cNvSpPr/>
          <p:nvPr/>
        </p:nvSpPr>
        <p:spPr>
          <a:xfrm>
            <a:off x="1779306" y="2388721"/>
            <a:ext cx="833883" cy="276999"/>
          </a:xfrm>
          <a:prstGeom prst="rect">
            <a:avLst/>
          </a:prstGeom>
        </p:spPr>
        <p:txBody>
          <a:bodyPr wrap="none">
            <a:spAutoFit/>
          </a:bodyPr>
          <a:lstStyle/>
          <a:p>
            <a:r>
              <a:rPr lang="en-US" sz="1200" b="1" dirty="0" err="1">
                <a:latin typeface="Helvetica"/>
                <a:cs typeface="Helvetica"/>
              </a:rPr>
              <a:t>Estimote</a:t>
            </a:r>
            <a:endParaRPr lang="en-US" sz="1200" b="1" dirty="0">
              <a:latin typeface="Helvetica"/>
              <a:cs typeface="Helvetica"/>
            </a:endParaRPr>
          </a:p>
        </p:txBody>
      </p:sp>
      <p:sp>
        <p:nvSpPr>
          <p:cNvPr id="26" name="Rectangle 25"/>
          <p:cNvSpPr/>
          <p:nvPr/>
        </p:nvSpPr>
        <p:spPr>
          <a:xfrm>
            <a:off x="703245" y="6101806"/>
            <a:ext cx="3429000" cy="207749"/>
          </a:xfrm>
          <a:prstGeom prst="rect">
            <a:avLst/>
          </a:prstGeom>
        </p:spPr>
        <p:txBody>
          <a:bodyPr>
            <a:spAutoFit/>
          </a:bodyPr>
          <a:lstStyle/>
          <a:p>
            <a:r>
              <a:rPr lang="en-US" sz="750" dirty="0"/>
              <a:t>http://</a:t>
            </a:r>
            <a:r>
              <a:rPr lang="en-US" sz="750" dirty="0" err="1"/>
              <a:t>localz.com</a:t>
            </a:r>
            <a:r>
              <a:rPr lang="en-US" sz="750" dirty="0"/>
              <a:t>/blog/</a:t>
            </a:r>
            <a:r>
              <a:rPr lang="en-US" sz="750" dirty="0" err="1"/>
              <a:t>ibeacon</a:t>
            </a:r>
            <a:r>
              <a:rPr lang="en-US" sz="750" dirty="0"/>
              <a:t>-</a:t>
            </a:r>
            <a:r>
              <a:rPr lang="en-US" sz="750" dirty="0" err="1"/>
              <a:t>ble</a:t>
            </a:r>
            <a:r>
              <a:rPr lang="en-US" sz="750" dirty="0"/>
              <a:t>-hardware-commercial-comparison/</a:t>
            </a:r>
          </a:p>
        </p:txBody>
      </p:sp>
      <p:sp>
        <p:nvSpPr>
          <p:cNvPr id="27" name="Rectangle 26"/>
          <p:cNvSpPr/>
          <p:nvPr/>
        </p:nvSpPr>
        <p:spPr>
          <a:xfrm>
            <a:off x="2615351" y="2065556"/>
            <a:ext cx="941854" cy="461665"/>
          </a:xfrm>
          <a:prstGeom prst="rect">
            <a:avLst/>
          </a:prstGeom>
        </p:spPr>
        <p:txBody>
          <a:bodyPr wrap="square">
            <a:spAutoFit/>
          </a:bodyPr>
          <a:lstStyle/>
          <a:p>
            <a:r>
              <a:rPr lang="en-US" sz="1200" b="1" dirty="0">
                <a:latin typeface="Helvetica"/>
                <a:cs typeface="Helvetica"/>
              </a:rPr>
              <a:t>Qualcomm Gimbal</a:t>
            </a:r>
          </a:p>
        </p:txBody>
      </p:sp>
      <p:sp>
        <p:nvSpPr>
          <p:cNvPr id="28" name="Rectangle 27"/>
          <p:cNvSpPr/>
          <p:nvPr/>
        </p:nvSpPr>
        <p:spPr>
          <a:xfrm>
            <a:off x="720888" y="2917291"/>
            <a:ext cx="579005" cy="276999"/>
          </a:xfrm>
          <a:prstGeom prst="rect">
            <a:avLst/>
          </a:prstGeom>
        </p:spPr>
        <p:txBody>
          <a:bodyPr wrap="none">
            <a:spAutoFit/>
          </a:bodyPr>
          <a:lstStyle/>
          <a:p>
            <a:r>
              <a:rPr lang="en-US" sz="1200" b="1" dirty="0" err="1">
                <a:latin typeface="Helvetica"/>
                <a:cs typeface="Helvetica"/>
              </a:rPr>
              <a:t>GeLo</a:t>
            </a:r>
            <a:endParaRPr lang="en-US" sz="1200" b="1" dirty="0">
              <a:latin typeface="Helvetica"/>
              <a:cs typeface="Helvetica"/>
            </a:endParaRPr>
          </a:p>
        </p:txBody>
      </p:sp>
      <p:sp>
        <p:nvSpPr>
          <p:cNvPr id="29" name="Rectangle 28"/>
          <p:cNvSpPr/>
          <p:nvPr/>
        </p:nvSpPr>
        <p:spPr>
          <a:xfrm>
            <a:off x="2328711" y="3081126"/>
            <a:ext cx="1090363" cy="276999"/>
          </a:xfrm>
          <a:prstGeom prst="rect">
            <a:avLst/>
          </a:prstGeom>
        </p:spPr>
        <p:txBody>
          <a:bodyPr wrap="none">
            <a:spAutoFit/>
          </a:bodyPr>
          <a:lstStyle/>
          <a:p>
            <a:r>
              <a:rPr lang="en-US" sz="1200" b="1" dirty="0">
                <a:latin typeface="Helvetica"/>
                <a:cs typeface="Helvetica"/>
              </a:rPr>
              <a:t>KST Particle</a:t>
            </a:r>
          </a:p>
        </p:txBody>
      </p:sp>
      <p:sp>
        <p:nvSpPr>
          <p:cNvPr id="30" name="Rectangle 29"/>
          <p:cNvSpPr/>
          <p:nvPr/>
        </p:nvSpPr>
        <p:spPr>
          <a:xfrm>
            <a:off x="3419074" y="2199728"/>
            <a:ext cx="1651414" cy="276999"/>
          </a:xfrm>
          <a:prstGeom prst="rect">
            <a:avLst/>
          </a:prstGeom>
        </p:spPr>
        <p:txBody>
          <a:bodyPr wrap="none">
            <a:spAutoFit/>
          </a:bodyPr>
          <a:lstStyle/>
          <a:p>
            <a:r>
              <a:rPr lang="en-US" sz="1200" b="1" dirty="0" err="1">
                <a:latin typeface="Helvetica"/>
                <a:cs typeface="Helvetica"/>
              </a:rPr>
              <a:t>RedBear</a:t>
            </a:r>
            <a:r>
              <a:rPr lang="en-US" sz="1200" b="1" dirty="0">
                <a:latin typeface="Helvetica"/>
                <a:cs typeface="Helvetica"/>
              </a:rPr>
              <a:t> Beacon B1</a:t>
            </a:r>
          </a:p>
        </p:txBody>
      </p:sp>
      <p:sp>
        <p:nvSpPr>
          <p:cNvPr id="31" name="Rectangle 30"/>
          <p:cNvSpPr/>
          <p:nvPr/>
        </p:nvSpPr>
        <p:spPr>
          <a:xfrm>
            <a:off x="675378" y="2157890"/>
            <a:ext cx="989373" cy="276999"/>
          </a:xfrm>
          <a:prstGeom prst="rect">
            <a:avLst/>
          </a:prstGeom>
        </p:spPr>
        <p:txBody>
          <a:bodyPr wrap="none">
            <a:spAutoFit/>
          </a:bodyPr>
          <a:lstStyle/>
          <a:p>
            <a:r>
              <a:rPr lang="en-US" sz="1200" b="1" dirty="0" err="1">
                <a:latin typeface="Helvetica"/>
                <a:cs typeface="Helvetica"/>
              </a:rPr>
              <a:t>StickNFind</a:t>
            </a:r>
            <a:endParaRPr lang="en-US" sz="1200" b="1" dirty="0">
              <a:latin typeface="Helvetica"/>
              <a:cs typeface="Helvetica"/>
            </a:endParaRPr>
          </a:p>
        </p:txBody>
      </p:sp>
      <p:sp>
        <p:nvSpPr>
          <p:cNvPr id="2" name="Slide Number Placeholder 1"/>
          <p:cNvSpPr>
            <a:spLocks noGrp="1"/>
          </p:cNvSpPr>
          <p:nvPr>
            <p:ph type="sldNum" sz="quarter" idx="12"/>
          </p:nvPr>
        </p:nvSpPr>
        <p:spPr>
          <a:xfrm>
            <a:off x="6455664" y="6353184"/>
            <a:ext cx="2057400" cy="365125"/>
          </a:xfrm>
        </p:spPr>
        <p:txBody>
          <a:bodyPr/>
          <a:lstStyle/>
          <a:p>
            <a:fld id="{83D37755-D871-3243-875F-265DFA9F13A0}" type="slidenum">
              <a:rPr lang="en-US" smtClean="0"/>
              <a:t>41</a:t>
            </a:fld>
            <a:endParaRPr lang="en-US" dirty="0"/>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52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0175" y="1920479"/>
            <a:ext cx="6334125" cy="408027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 BLE Beacon technology application</a:t>
            </a:r>
          </a:p>
        </p:txBody>
      </p:sp>
      <p:sp>
        <p:nvSpPr>
          <p:cNvPr id="6" name="Rectangle 5"/>
          <p:cNvSpPr/>
          <p:nvPr/>
        </p:nvSpPr>
        <p:spPr>
          <a:xfrm>
            <a:off x="1143000" y="5713692"/>
            <a:ext cx="3429000" cy="207749"/>
          </a:xfrm>
          <a:prstGeom prst="rect">
            <a:avLst/>
          </a:prstGeom>
        </p:spPr>
        <p:txBody>
          <a:bodyPr>
            <a:spAutoFit/>
          </a:bodyPr>
          <a:lstStyle/>
          <a:p>
            <a:r>
              <a:rPr lang="en-US" sz="750" dirty="0"/>
              <a:t>http://</a:t>
            </a:r>
            <a:r>
              <a:rPr lang="en-US" sz="750" dirty="0" err="1"/>
              <a:t>prismdevkit.com</a:t>
            </a:r>
            <a:r>
              <a:rPr lang="en-US" sz="750" dirty="0"/>
              <a:t>/lesson-8-an-intro-to-estimote-beacons/</a:t>
            </a:r>
          </a:p>
        </p:txBody>
      </p:sp>
      <p:sp>
        <p:nvSpPr>
          <p:cNvPr id="4" name="Slide Number Placeholder 3"/>
          <p:cNvSpPr>
            <a:spLocks noGrp="1"/>
          </p:cNvSpPr>
          <p:nvPr>
            <p:ph type="sldNum" sz="quarter" idx="12"/>
          </p:nvPr>
        </p:nvSpPr>
        <p:spPr/>
        <p:txBody>
          <a:bodyPr/>
          <a:lstStyle/>
          <a:p>
            <a:fld id="{83D37755-D871-3243-875F-265DFA9F13A0}" type="slidenum">
              <a:rPr lang="en-US" smtClean="0"/>
              <a:t>42</a:t>
            </a:fld>
            <a:endParaRPr lang="en-US" dirty="0"/>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7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 y="82296"/>
            <a:ext cx="9026851" cy="1325563"/>
          </a:xfrm>
        </p:spPr>
        <p:txBody>
          <a:bodyPr vert="horz" lIns="91440" tIns="45720" rIns="91440" bIns="45720" rtlCol="0" anchor="ctr">
            <a:normAutofit/>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store multimedia data into beacon </a:t>
            </a:r>
            <a:r>
              <a:rPr lang="en-US" dirty="0">
                <a:latin typeface="Helvetica" charset="0"/>
                <a:ea typeface="Helvetica" charset="0"/>
                <a:cs typeface="Helvetica" charset="0"/>
              </a:rPr>
              <a:t>devices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lvl="1"/>
            <a:r>
              <a:rPr lang="en-US" dirty="0" smtClean="0"/>
              <a:t>Google Physical Web, Fat Beacon</a:t>
            </a:r>
          </a:p>
          <a:p>
            <a:pPr lvl="1"/>
            <a:endParaRPr lang="en-US" dirty="0"/>
          </a:p>
          <a:p>
            <a:pPr lvl="1"/>
            <a:endParaRPr lang="en-US" dirty="0" smtClean="0"/>
          </a:p>
          <a:p>
            <a:pPr lvl="1"/>
            <a:endParaRPr lang="en-US" dirty="0" smtClean="0"/>
          </a:p>
          <a:p>
            <a:pPr lvl="1"/>
            <a:endParaRPr lang="en-US" dirty="0"/>
          </a:p>
          <a:p>
            <a:pPr lvl="1"/>
            <a:endParaRPr lang="en-US" dirty="0"/>
          </a:p>
          <a:p>
            <a:pPr lvl="1"/>
            <a:endParaRPr lang="en-US" dirty="0"/>
          </a:p>
          <a:p>
            <a:pPr lvl="1"/>
            <a:r>
              <a:rPr lang="en-US" dirty="0" smtClean="0"/>
              <a:t>Beacon deployment for places without Internet connection</a:t>
            </a:r>
          </a:p>
        </p:txBody>
      </p:sp>
      <p:sp>
        <p:nvSpPr>
          <p:cNvPr id="4" name="Slide Number Placeholder 3"/>
          <p:cNvSpPr>
            <a:spLocks noGrp="1"/>
          </p:cNvSpPr>
          <p:nvPr>
            <p:ph type="sldNum" sz="quarter" idx="12"/>
          </p:nvPr>
        </p:nvSpPr>
        <p:spPr/>
        <p:txBody>
          <a:bodyPr/>
          <a:lstStyle/>
          <a:p>
            <a:fld id="{83D37755-D871-3243-875F-265DFA9F13A0}" type="slidenum">
              <a:rPr lang="en-US" smtClean="0"/>
              <a:t>43</a:t>
            </a:fld>
            <a:endParaRPr lang="en-US"/>
          </a:p>
        </p:txBody>
      </p:sp>
      <p:pic>
        <p:nvPicPr>
          <p:cNvPr id="5" name="Picture 4"/>
          <p:cNvPicPr>
            <a:picLocks noChangeAspect="1"/>
          </p:cNvPicPr>
          <p:nvPr/>
        </p:nvPicPr>
        <p:blipFill>
          <a:blip r:embed="rId3"/>
          <a:stretch>
            <a:fillRect/>
          </a:stretch>
        </p:blipFill>
        <p:spPr>
          <a:xfrm>
            <a:off x="4770230" y="2470834"/>
            <a:ext cx="3375439" cy="1899346"/>
          </a:xfrm>
          <a:prstGeom prst="rect">
            <a:avLst/>
          </a:prstGeom>
        </p:spPr>
      </p:pic>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770230" y="5012352"/>
            <a:ext cx="2302462" cy="1534975"/>
          </a:xfrm>
          <a:prstGeom prst="rect">
            <a:avLst/>
          </a:prstGeom>
        </p:spPr>
      </p:pic>
      <p:pic>
        <p:nvPicPr>
          <p:cNvPr id="9" name="Picture 8" descr="download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936" y="6031531"/>
            <a:ext cx="240118" cy="240118"/>
          </a:xfrm>
          <a:prstGeom prst="rect">
            <a:avLst/>
          </a:prstGeom>
        </p:spPr>
      </p:pic>
      <p:pic>
        <p:nvPicPr>
          <p:cNvPr id="10" name="Picture 9"/>
          <p:cNvPicPr>
            <a:picLocks noChangeAspect="1"/>
          </p:cNvPicPr>
          <p:nvPr/>
        </p:nvPicPr>
        <p:blipFill>
          <a:blip r:embed="rId6"/>
          <a:stretch>
            <a:fillRect/>
          </a:stretch>
        </p:blipFill>
        <p:spPr>
          <a:xfrm>
            <a:off x="5057975" y="5788710"/>
            <a:ext cx="482939" cy="482939"/>
          </a:xfrm>
          <a:prstGeom prst="rect">
            <a:avLst/>
          </a:prstGeom>
        </p:spPr>
      </p:pic>
      <p:pic>
        <p:nvPicPr>
          <p:cNvPr id="11" name="Picture 10"/>
          <p:cNvPicPr>
            <a:picLocks noChangeAspect="1"/>
          </p:cNvPicPr>
          <p:nvPr/>
        </p:nvPicPr>
        <p:blipFill>
          <a:blip r:embed="rId7"/>
          <a:stretch>
            <a:fillRect/>
          </a:stretch>
        </p:blipFill>
        <p:spPr>
          <a:xfrm>
            <a:off x="5535936" y="5865177"/>
            <a:ext cx="237681" cy="248755"/>
          </a:xfrm>
          <a:prstGeom prst="rect">
            <a:avLst/>
          </a:prstGeom>
        </p:spPr>
      </p:pic>
    </p:spTree>
    <p:extLst>
      <p:ext uri="{BB962C8B-B14F-4D97-AF65-F5344CB8AC3E}">
        <p14:creationId xmlns:p14="http://schemas.microsoft.com/office/powerpoint/2010/main" val="91367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468180"/>
            <a:ext cx="7593496" cy="4832225"/>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44</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0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3D37755-D871-3243-875F-265DFA9F13A0}" type="slidenum">
              <a:rPr lang="en-US" smtClean="0"/>
              <a:t>45</a:t>
            </a:fld>
            <a:endParaRPr lang="en-US"/>
          </a:p>
        </p:txBody>
      </p:sp>
      <p:sp>
        <p:nvSpPr>
          <p:cNvPr id="8" name="Title 1"/>
          <p:cNvSpPr>
            <a:spLocks noGrp="1"/>
          </p:cNvSpPr>
          <p:nvPr>
            <p:ph type="title"/>
          </p:nvPr>
        </p:nvSpPr>
        <p:spPr>
          <a:xfrm>
            <a:off x="329184" y="82296"/>
            <a:ext cx="8621367" cy="1325563"/>
          </a:xfrm>
        </p:spPr>
        <p:txBody>
          <a:bodyPr vert="horz" lIns="91440" tIns="45720" rIns="91440" bIns="45720" rtlCol="0" anchor="ctr">
            <a:normAutofit/>
          </a:bodyPr>
          <a:lstStyle/>
          <a:p>
            <a:r>
              <a:rPr lang="en-US" dirty="0">
                <a:latin typeface="Helvetica" charset="0"/>
                <a:ea typeface="Helvetica" charset="0"/>
                <a:cs typeface="Helvetica" charset="0"/>
              </a:rPr>
              <a:t>Challenge: Battery Life constraint</a:t>
            </a:r>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09480" y="2694341"/>
            <a:ext cx="4170694" cy="2400657"/>
          </a:xfrm>
          <a:prstGeom prst="rect">
            <a:avLst/>
          </a:prstGeom>
          <a:noFill/>
        </p:spPr>
        <p:txBody>
          <a:bodyPr wrap="none" rtlCol="0">
            <a:spAutoFit/>
          </a:bodyPr>
          <a:lstStyle/>
          <a:p>
            <a:r>
              <a:rPr lang="en-US" sz="2500" i="1" dirty="0" smtClean="0">
                <a:latin typeface="Cambria Math" charset="0"/>
                <a:ea typeface="Cambria Math" charset="0"/>
                <a:cs typeface="Cambria Math" charset="0"/>
              </a:rPr>
              <a:t>D</a:t>
            </a:r>
            <a:r>
              <a:rPr lang="en-US" sz="2500" dirty="0" smtClean="0"/>
              <a:t>: data </a:t>
            </a:r>
            <a:r>
              <a:rPr lang="en-US" sz="2500" dirty="0" smtClean="0"/>
              <a:t>size</a:t>
            </a:r>
          </a:p>
          <a:p>
            <a:r>
              <a:rPr lang="en-US" sz="2500" i="1" dirty="0" smtClean="0">
                <a:latin typeface="Cambria Math" charset="0"/>
                <a:ea typeface="Cambria Math" charset="0"/>
                <a:cs typeface="Cambria Math" charset="0"/>
              </a:rPr>
              <a:t> </a:t>
            </a:r>
            <a:r>
              <a:rPr lang="en-US" sz="2500" i="1" dirty="0" err="1" smtClean="0">
                <a:latin typeface="Cambria Math" charset="0"/>
                <a:ea typeface="Cambria Math" charset="0"/>
                <a:cs typeface="Cambria Math" charset="0"/>
              </a:rPr>
              <a:t>λ</a:t>
            </a:r>
            <a:r>
              <a:rPr lang="en-US" sz="2500" dirty="0" smtClean="0">
                <a:latin typeface="Cambria Math" charset="0"/>
                <a:ea typeface="Cambria Math" charset="0"/>
                <a:cs typeface="Cambria Math" charset="0"/>
              </a:rPr>
              <a:t>:</a:t>
            </a:r>
            <a:r>
              <a:rPr lang="en-US" sz="2500" i="1" dirty="0" smtClean="0">
                <a:latin typeface="Cambria Math" charset="0"/>
                <a:ea typeface="Cambria Math" charset="0"/>
                <a:cs typeface="Cambria Math" charset="0"/>
              </a:rPr>
              <a:t> </a:t>
            </a:r>
            <a:r>
              <a:rPr lang="en-US" sz="2500" dirty="0" smtClean="0">
                <a:latin typeface="Calibri" charset="0"/>
                <a:ea typeface="Calibri" charset="0"/>
                <a:cs typeface="Calibri" charset="0"/>
              </a:rPr>
              <a:t>compression</a:t>
            </a:r>
            <a:endParaRPr lang="en-US" sz="2500" dirty="0" smtClean="0">
              <a:latin typeface="Calibri" charset="0"/>
              <a:ea typeface="Calibri" charset="0"/>
              <a:cs typeface="Calibri" charset="0"/>
            </a:endParaRPr>
          </a:p>
          <a:p>
            <a:r>
              <a:rPr lang="en-US" sz="2500" i="1" dirty="0" smtClean="0">
                <a:latin typeface="Cambria Math" charset="0"/>
                <a:ea typeface="Cambria Math" charset="0"/>
                <a:cs typeface="Cambria Math" charset="0"/>
              </a:rPr>
              <a:t>C</a:t>
            </a:r>
            <a:r>
              <a:rPr lang="en-US" sz="2500" dirty="0" smtClean="0"/>
              <a:t>: payload </a:t>
            </a:r>
            <a:r>
              <a:rPr lang="en-US" sz="2500" dirty="0" smtClean="0"/>
              <a:t>size of </a:t>
            </a:r>
            <a:r>
              <a:rPr lang="en-US" sz="2500" dirty="0" smtClean="0"/>
              <a:t>BLE packet</a:t>
            </a:r>
          </a:p>
          <a:p>
            <a:r>
              <a:rPr lang="en-US" sz="2500" i="1" dirty="0" smtClean="0">
                <a:latin typeface="Cambria Math" charset="0"/>
                <a:ea typeface="Cambria Math" charset="0"/>
                <a:cs typeface="Cambria Math" charset="0"/>
              </a:rPr>
              <a:t>T</a:t>
            </a:r>
            <a:r>
              <a:rPr lang="en-US" sz="2500" dirty="0" smtClean="0"/>
              <a:t>: maximum allowable latency</a:t>
            </a:r>
          </a:p>
          <a:p>
            <a:r>
              <a:rPr lang="en-US" sz="2500" i="1" dirty="0" smtClean="0">
                <a:latin typeface="Cambria Math" charset="0"/>
                <a:ea typeface="Cambria Math" charset="0"/>
                <a:cs typeface="Cambria Math" charset="0"/>
              </a:rPr>
              <a:t>K</a:t>
            </a:r>
            <a:r>
              <a:rPr lang="en-US" sz="2500" dirty="0" smtClean="0"/>
              <a:t>: number of beacons</a:t>
            </a:r>
          </a:p>
          <a:p>
            <a:r>
              <a:rPr lang="en-US" sz="2500" dirty="0" smtClean="0"/>
              <a:t> 𝜏</a:t>
            </a:r>
            <a:r>
              <a:rPr lang="en-US" sz="2500" dirty="0" smtClean="0"/>
              <a:t>: beacon lifetime </a:t>
            </a:r>
            <a:endParaRPr lang="en-US" sz="2500" dirty="0"/>
          </a:p>
        </p:txBody>
      </p:sp>
      <mc:AlternateContent xmlns:mc="http://schemas.openxmlformats.org/markup-compatibility/2006">
        <mc:Choice xmlns:a14="http://schemas.microsoft.com/office/drawing/2010/main" Requires="a14">
          <p:sp>
            <p:nvSpPr>
              <p:cNvPr id="10" name="TextBox 9"/>
              <p:cNvSpPr txBox="1"/>
              <p:nvPr/>
            </p:nvSpPr>
            <p:spPr>
              <a:xfrm>
                <a:off x="578374" y="3185212"/>
                <a:ext cx="3786165" cy="10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ea typeface="Cambria Math" charset="0"/>
                              <a:cs typeface="Cambria Math" charset="0"/>
                            </a:rPr>
                            <m:t>𝜏</m:t>
                          </m:r>
                        </m:den>
                      </m:f>
                      <m:r>
                        <a:rPr lang="en-US" sz="3500" i="1">
                          <a:latin typeface="Cambria Math" charset="0"/>
                          <a:ea typeface="Cambria Math" charset="0"/>
                          <a:cs typeface="Cambria Math" charset="0"/>
                        </a:rPr>
                        <m:t>∝</m:t>
                      </m:r>
                      <m:d>
                        <m:dPr>
                          <m:ctrlPr>
                            <a:rPr lang="en-US" sz="3500" b="0" i="1" smtClean="0">
                              <a:latin typeface="Cambria Math" charset="0"/>
                            </a:rPr>
                          </m:ctrlPr>
                        </m:dPr>
                        <m:e>
                          <m:f>
                            <m:fPr>
                              <m:ctrlPr>
                                <a:rPr lang="en-US" sz="3500" b="0" i="1" smtClean="0">
                                  <a:latin typeface="Cambria Math" charset="0"/>
                                </a:rPr>
                              </m:ctrlPr>
                            </m:fPr>
                            <m:num>
                              <m:r>
                                <a:rPr lang="en-US" sz="3500" b="0" i="1" smtClean="0">
                                  <a:latin typeface="Cambria Math" charset="0"/>
                                </a:rPr>
                                <m:t>𝜆</m:t>
                              </m:r>
                              <m:r>
                                <a:rPr lang="en-US" sz="3500" b="0" i="1" smtClean="0">
                                  <a:latin typeface="Cambria Math" charset="0"/>
                                </a:rPr>
                                <m:t>𝐷</m:t>
                              </m:r>
                              <m:r>
                                <a:rPr lang="en-US" sz="3500" b="0" i="1" smtClean="0">
                                  <a:latin typeface="Cambria Math" charset="0"/>
                                </a:rPr>
                                <m:t>+</m:t>
                              </m:r>
                              <m:func>
                                <m:funcPr>
                                  <m:ctrlPr>
                                    <a:rPr lang="en-US" sz="3500" b="0" i="1" smtClean="0">
                                      <a:latin typeface="Cambria Math" charset="0"/>
                                    </a:rPr>
                                  </m:ctrlPr>
                                </m:funcPr>
                                <m:fName>
                                  <m:r>
                                    <m:rPr>
                                      <m:sty m:val="p"/>
                                    </m:rPr>
                                    <a:rPr lang="en-US" sz="3500" b="0" i="0" smtClean="0">
                                      <a:latin typeface="Cambria Math" charset="0"/>
                                    </a:rPr>
                                    <m:t>log</m:t>
                                  </m:r>
                                </m:fName>
                                <m:e>
                                  <m:r>
                                    <a:rPr lang="en-US" sz="3500" b="0" i="1" smtClean="0">
                                      <a:latin typeface="Cambria Math" charset="0"/>
                                    </a:rPr>
                                    <m:t>𝐾</m:t>
                                  </m:r>
                                </m:e>
                              </m:func>
                            </m:num>
                            <m:den>
                              <m:r>
                                <a:rPr lang="en-US" sz="3500" b="0" i="1" smtClean="0">
                                  <a:latin typeface="Cambria Math" charset="0"/>
                                </a:rPr>
                                <m:t>𝐶𝐾</m:t>
                              </m:r>
                            </m:den>
                          </m:f>
                        </m:e>
                      </m:d>
                      <m:f>
                        <m:fPr>
                          <m:ctrlPr>
                            <a:rPr lang="en-US" sz="3500" b="0" i="1" smtClean="0">
                              <a:latin typeface="Cambria Math" charset="0"/>
                            </a:rPr>
                          </m:ctrlPr>
                        </m:fPr>
                        <m:num>
                          <m:r>
                            <a:rPr lang="en-US" sz="3500" b="0" i="1" smtClean="0">
                              <a:latin typeface="Cambria Math" charset="0"/>
                            </a:rPr>
                            <m:t>1</m:t>
                          </m:r>
                        </m:num>
                        <m:den>
                          <m:r>
                            <a:rPr lang="en-US" sz="3500" b="0" i="1" smtClean="0">
                              <a:latin typeface="Cambria Math" charset="0"/>
                            </a:rPr>
                            <m:t>𝑇</m:t>
                          </m:r>
                        </m:den>
                      </m:f>
                    </m:oMath>
                  </m:oMathPara>
                </a14:m>
                <a:endParaRPr lang="en-US" sz="3500" dirty="0"/>
              </a:p>
            </p:txBody>
          </p:sp>
        </mc:Choice>
        <mc:Fallback>
          <p:sp>
            <p:nvSpPr>
              <p:cNvPr id="10" name="TextBox 9"/>
              <p:cNvSpPr txBox="1">
                <a:spLocks noRot="1" noChangeAspect="1" noMove="1" noResize="1" noEditPoints="1" noAdjustHandles="1" noChangeArrowheads="1" noChangeShapeType="1" noTextEdit="1"/>
              </p:cNvSpPr>
              <p:nvPr/>
            </p:nvSpPr>
            <p:spPr>
              <a:xfrm>
                <a:off x="578374" y="3185212"/>
                <a:ext cx="3786165" cy="103419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58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Challenge: BLE packet format</a:t>
            </a:r>
          </a:p>
        </p:txBody>
      </p:sp>
      <p:sp>
        <p:nvSpPr>
          <p:cNvPr id="3" name="Content Placeholder 2"/>
          <p:cNvSpPr>
            <a:spLocks noGrp="1"/>
          </p:cNvSpPr>
          <p:nvPr>
            <p:ph idx="1"/>
          </p:nvPr>
        </p:nvSpPr>
        <p:spPr>
          <a:xfrm>
            <a:off x="649357" y="3348532"/>
            <a:ext cx="7207601" cy="2323160"/>
          </a:xfrm>
        </p:spPr>
        <p:txBody>
          <a:bodyPr>
            <a:noAutofit/>
          </a:bodyPr>
          <a:lstStyle/>
          <a:p>
            <a:pPr marL="0" indent="0">
              <a:buNone/>
            </a:pPr>
            <a:r>
              <a:rPr lang="en-US" sz="2000" dirty="0"/>
              <a:t>Limited broadcasting data packet size</a:t>
            </a:r>
          </a:p>
          <a:p>
            <a:pPr>
              <a:buFontTx/>
              <a:buChar char="-"/>
            </a:pPr>
            <a:r>
              <a:rPr lang="en-US" sz="2000" dirty="0"/>
              <a:t>4 Bytes in </a:t>
            </a:r>
            <a:r>
              <a:rPr lang="en-US" sz="2000" dirty="0" err="1"/>
              <a:t>iBeacon</a:t>
            </a:r>
            <a:r>
              <a:rPr lang="en-US" sz="2000" dirty="0"/>
              <a:t> mode (UUID is not changeable via API)</a:t>
            </a:r>
          </a:p>
          <a:p>
            <a:pPr>
              <a:buFontTx/>
              <a:buChar char="-"/>
            </a:pPr>
            <a:r>
              <a:rPr lang="en-US" sz="2000" dirty="0"/>
              <a:t>18 Bytes using </a:t>
            </a:r>
            <a:r>
              <a:rPr lang="en-US" sz="2000" dirty="0" err="1"/>
              <a:t>Eddystone</a:t>
            </a:r>
            <a:r>
              <a:rPr lang="en-US" sz="2000" dirty="0"/>
              <a:t> URL </a:t>
            </a:r>
            <a:r>
              <a:rPr lang="en-US" sz="2000" dirty="0" smtClean="0"/>
              <a:t>mode</a:t>
            </a:r>
          </a:p>
          <a:p>
            <a:pPr>
              <a:buFontTx/>
              <a:buChar char="-"/>
            </a:pPr>
            <a:r>
              <a:rPr lang="en-US" sz="2000" dirty="0" smtClean="0">
                <a:solidFill>
                  <a:schemeClr val="accent1"/>
                </a:solidFill>
              </a:rPr>
              <a:t>30</a:t>
            </a:r>
            <a:r>
              <a:rPr lang="en-US" sz="2000" dirty="0" smtClean="0"/>
              <a:t> bytes using BLE lower level protocol</a:t>
            </a:r>
            <a:endParaRPr lang="en-US" sz="2000" dirty="0"/>
          </a:p>
          <a:p>
            <a:pPr>
              <a:buFontTx/>
              <a:buChar char="-"/>
            </a:pPr>
            <a:r>
              <a:rPr lang="en-US" sz="2000" dirty="0"/>
              <a:t>Future: BLE 5.0 with 8x broadcasting capacity: ~256 bytes </a:t>
            </a:r>
          </a:p>
          <a:p>
            <a:pPr marL="0" lvl="1" indent="0">
              <a:buNone/>
            </a:pPr>
            <a:endParaRPr lang="en-US" sz="2000" dirty="0"/>
          </a:p>
          <a:p>
            <a:pPr marL="0" lvl="1" indent="0">
              <a:buNone/>
            </a:pPr>
            <a:r>
              <a:rPr lang="en-US" sz="2000" b="1" dirty="0"/>
              <a:t>-&gt; We must compress the </a:t>
            </a:r>
            <a:r>
              <a:rPr lang="en-US" sz="2000" b="1" dirty="0" smtClean="0"/>
              <a:t>data</a:t>
            </a:r>
            <a:endParaRPr lang="en-US" sz="2000" b="1" dirty="0"/>
          </a:p>
        </p:txBody>
      </p:sp>
      <p:pic>
        <p:nvPicPr>
          <p:cNvPr id="4" name="Picture 3"/>
          <p:cNvPicPr>
            <a:picLocks noChangeAspect="1"/>
          </p:cNvPicPr>
          <p:nvPr/>
        </p:nvPicPr>
        <p:blipFill>
          <a:blip r:embed="rId3"/>
          <a:stretch>
            <a:fillRect/>
          </a:stretch>
        </p:blipFill>
        <p:spPr>
          <a:xfrm>
            <a:off x="2092943" y="2023582"/>
            <a:ext cx="5262520" cy="1105130"/>
          </a:xfrm>
          <a:prstGeom prst="rect">
            <a:avLst/>
          </a:prstGeom>
        </p:spPr>
      </p:pic>
      <p:sp>
        <p:nvSpPr>
          <p:cNvPr id="6" name="TextBox 5"/>
          <p:cNvSpPr txBox="1"/>
          <p:nvPr/>
        </p:nvSpPr>
        <p:spPr>
          <a:xfrm>
            <a:off x="5978400" y="1920480"/>
            <a:ext cx="1377062" cy="507831"/>
          </a:xfrm>
          <a:prstGeom prst="rect">
            <a:avLst/>
          </a:prstGeom>
          <a:noFill/>
        </p:spPr>
        <p:txBody>
          <a:bodyPr wrap="square" rtlCol="0">
            <a:spAutoFit/>
          </a:bodyPr>
          <a:lstStyle/>
          <a:p>
            <a:r>
              <a:rPr lang="en-US" sz="1350" b="1" dirty="0" err="1">
                <a:latin typeface="Helvetica"/>
                <a:cs typeface="Helvetica"/>
              </a:rPr>
              <a:t>iBeacon</a:t>
            </a:r>
            <a:r>
              <a:rPr lang="en-US" sz="1350" b="1" dirty="0">
                <a:latin typeface="Helvetica"/>
                <a:cs typeface="Helvetica"/>
              </a:rPr>
              <a:t> packet format</a:t>
            </a:r>
          </a:p>
        </p:txBody>
      </p:sp>
      <p:sp>
        <p:nvSpPr>
          <p:cNvPr id="7" name="TextBox 6"/>
          <p:cNvSpPr txBox="1"/>
          <p:nvPr/>
        </p:nvSpPr>
        <p:spPr>
          <a:xfrm>
            <a:off x="4845606" y="3269464"/>
            <a:ext cx="4544963" cy="323165"/>
          </a:xfrm>
          <a:prstGeom prst="rect">
            <a:avLst/>
          </a:prstGeom>
          <a:noFill/>
        </p:spPr>
        <p:txBody>
          <a:bodyPr wrap="square" rtlCol="0">
            <a:spAutoFit/>
          </a:bodyPr>
          <a:lstStyle/>
          <a:p>
            <a:r>
              <a:rPr lang="en-US" sz="750" dirty="0"/>
              <a:t>http://</a:t>
            </a:r>
            <a:r>
              <a:rPr lang="en-US" sz="750" dirty="0" err="1"/>
              <a:t>www.argenox.com</a:t>
            </a:r>
            <a:r>
              <a:rPr lang="en-US" sz="750" dirty="0"/>
              <a:t>/bluetooth-low-energy-ble-v4-0-development/library/a-</a:t>
            </a:r>
            <a:r>
              <a:rPr lang="en-US" sz="750" dirty="0" err="1"/>
              <a:t>ble</a:t>
            </a:r>
            <a:r>
              <a:rPr lang="en-US" sz="750" dirty="0"/>
              <a:t>-advertising-primer/</a:t>
            </a:r>
          </a:p>
          <a:p>
            <a:endParaRPr lang="en-US" sz="750" dirty="0"/>
          </a:p>
        </p:txBody>
      </p:sp>
      <p:sp>
        <p:nvSpPr>
          <p:cNvPr id="9" name="Slide Number Placeholder 8"/>
          <p:cNvSpPr>
            <a:spLocks noGrp="1"/>
          </p:cNvSpPr>
          <p:nvPr>
            <p:ph type="sldNum" sz="quarter" idx="12"/>
          </p:nvPr>
        </p:nvSpPr>
        <p:spPr/>
        <p:txBody>
          <a:bodyPr/>
          <a:lstStyle/>
          <a:p>
            <a:fld id="{83D37755-D871-3243-875F-265DFA9F13A0}" type="slidenum">
              <a:rPr lang="en-US" smtClean="0"/>
              <a:t>46</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10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fontScale="90000"/>
          </a:bodyPr>
          <a:lstStyle/>
          <a:p>
            <a:r>
              <a:rPr lang="en-US" dirty="0">
                <a:latin typeface="Helvetica" charset="0"/>
                <a:ea typeface="Helvetica" charset="0"/>
                <a:cs typeface="Helvetica" charset="0"/>
              </a:rPr>
              <a:t>Challenge: </a:t>
            </a:r>
            <a:r>
              <a:rPr lang="en-US" dirty="0" smtClean="0">
                <a:latin typeface="Helvetica" charset="0"/>
                <a:ea typeface="Helvetica" charset="0"/>
                <a:cs typeface="Helvetica" charset="0"/>
              </a:rPr>
              <a:t>traditional compression </a:t>
            </a:r>
            <a:r>
              <a:rPr lang="en-US" dirty="0">
                <a:latin typeface="Helvetica" charset="0"/>
                <a:ea typeface="Helvetica" charset="0"/>
                <a:cs typeface="Helvetica" charset="0"/>
              </a:rPr>
              <a:t>is not good enough</a:t>
            </a:r>
          </a:p>
        </p:txBody>
      </p:sp>
      <p:sp>
        <p:nvSpPr>
          <p:cNvPr id="3" name="Content Placeholder 2"/>
          <p:cNvSpPr>
            <a:spLocks noGrp="1"/>
          </p:cNvSpPr>
          <p:nvPr>
            <p:ph idx="1"/>
          </p:nvPr>
        </p:nvSpPr>
        <p:spPr>
          <a:xfrm>
            <a:off x="1485900" y="2057400"/>
            <a:ext cx="6172200" cy="547934"/>
          </a:xfrm>
        </p:spPr>
        <p:txBody>
          <a:bodyPr>
            <a:noAutofit/>
          </a:bodyPr>
          <a:lstStyle/>
          <a:p>
            <a:pPr marL="342900" lvl="1" indent="0">
              <a:buNone/>
            </a:pPr>
            <a:r>
              <a:rPr lang="en-US" sz="1950" dirty="0"/>
              <a:t>A typical simple shape 64x64 JPEG format image: 400 bytes ~ 2KB</a:t>
            </a:r>
          </a:p>
          <a:p>
            <a:pPr marL="342900" lvl="1" indent="0">
              <a:buNone/>
            </a:pPr>
            <a:r>
              <a:rPr lang="en-US" sz="1950" dirty="0"/>
              <a:t>For the “Lena” image:</a:t>
            </a:r>
          </a:p>
          <a:p>
            <a:endParaRPr lang="en-US" sz="1950" dirty="0"/>
          </a:p>
        </p:txBody>
      </p:sp>
      <p:pic>
        <p:nvPicPr>
          <p:cNvPr id="4" name="Picture 3" descr="lena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1" y="3169341"/>
            <a:ext cx="609600" cy="609600"/>
          </a:xfrm>
          <a:prstGeom prst="rect">
            <a:avLst/>
          </a:prstGeom>
        </p:spPr>
      </p:pic>
      <p:pic>
        <p:nvPicPr>
          <p:cNvPr id="5" name="Picture 4" descr="lena_small_q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43" y="3167275"/>
            <a:ext cx="609600" cy="609600"/>
          </a:xfrm>
          <a:prstGeom prst="rect">
            <a:avLst/>
          </a:prstGeom>
        </p:spPr>
      </p:pic>
      <p:sp>
        <p:nvSpPr>
          <p:cNvPr id="6" name="TextBox 5"/>
          <p:cNvSpPr txBox="1"/>
          <p:nvPr/>
        </p:nvSpPr>
        <p:spPr>
          <a:xfrm>
            <a:off x="1143000" y="4022395"/>
            <a:ext cx="1218732" cy="507831"/>
          </a:xfrm>
          <a:prstGeom prst="rect">
            <a:avLst/>
          </a:prstGeom>
          <a:noFill/>
        </p:spPr>
        <p:txBody>
          <a:bodyPr wrap="none" rtlCol="0">
            <a:spAutoFit/>
          </a:bodyPr>
          <a:lstStyle/>
          <a:p>
            <a:r>
              <a:rPr lang="en-US" sz="1350" dirty="0"/>
              <a:t>Default quality</a:t>
            </a:r>
          </a:p>
          <a:p>
            <a:r>
              <a:rPr lang="en-US" sz="1350" dirty="0"/>
              <a:t>8549 Bytes</a:t>
            </a:r>
          </a:p>
        </p:txBody>
      </p:sp>
      <p:sp>
        <p:nvSpPr>
          <p:cNvPr id="7" name="TextBox 6"/>
          <p:cNvSpPr txBox="1"/>
          <p:nvPr/>
        </p:nvSpPr>
        <p:spPr>
          <a:xfrm>
            <a:off x="2387654" y="4012051"/>
            <a:ext cx="1092543" cy="715581"/>
          </a:xfrm>
          <a:prstGeom prst="rect">
            <a:avLst/>
          </a:prstGeom>
          <a:noFill/>
        </p:spPr>
        <p:txBody>
          <a:bodyPr wrap="none" rtlCol="0">
            <a:spAutoFit/>
          </a:bodyPr>
          <a:lstStyle/>
          <a:p>
            <a:r>
              <a:rPr lang="en-US" sz="1350" dirty="0"/>
              <a:t>Quantization</a:t>
            </a:r>
          </a:p>
          <a:p>
            <a:r>
              <a:rPr lang="en-US" sz="1350" dirty="0"/>
              <a:t> level 20 </a:t>
            </a:r>
          </a:p>
          <a:p>
            <a:r>
              <a:rPr lang="en-US" sz="1350" dirty="0"/>
              <a:t>1077 Bytes</a:t>
            </a:r>
          </a:p>
        </p:txBody>
      </p:sp>
      <p:pic>
        <p:nvPicPr>
          <p:cNvPr id="8" name="Picture 7" descr="lena_bw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948" y="3169341"/>
            <a:ext cx="609600" cy="609600"/>
          </a:xfrm>
          <a:prstGeom prst="rect">
            <a:avLst/>
          </a:prstGeom>
        </p:spPr>
      </p:pic>
      <p:pic>
        <p:nvPicPr>
          <p:cNvPr id="9" name="Picture 8" descr="lena_bw_small_q2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33" y="3169341"/>
            <a:ext cx="609600" cy="609600"/>
          </a:xfrm>
          <a:prstGeom prst="rect">
            <a:avLst/>
          </a:prstGeom>
        </p:spPr>
      </p:pic>
      <p:pic>
        <p:nvPicPr>
          <p:cNvPr id="10" name="Picture 9" descr="lena_ed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73" y="3169341"/>
            <a:ext cx="609600" cy="609600"/>
          </a:xfrm>
          <a:prstGeom prst="rect">
            <a:avLst/>
          </a:prstGeom>
        </p:spPr>
      </p:pic>
      <p:sp>
        <p:nvSpPr>
          <p:cNvPr id="11" name="TextBox 10"/>
          <p:cNvSpPr txBox="1"/>
          <p:nvPr/>
        </p:nvSpPr>
        <p:spPr>
          <a:xfrm>
            <a:off x="6018608" y="4008786"/>
            <a:ext cx="893820" cy="715581"/>
          </a:xfrm>
          <a:prstGeom prst="rect">
            <a:avLst/>
          </a:prstGeom>
          <a:noFill/>
        </p:spPr>
        <p:txBody>
          <a:bodyPr wrap="square" rtlCol="0">
            <a:spAutoFit/>
          </a:bodyPr>
          <a:lstStyle/>
          <a:p>
            <a:r>
              <a:rPr lang="en-US" sz="1350" dirty="0"/>
              <a:t>Simple threshold</a:t>
            </a:r>
          </a:p>
          <a:p>
            <a:r>
              <a:rPr lang="en-US" sz="1350" dirty="0"/>
              <a:t>637 Bytes</a:t>
            </a:r>
          </a:p>
        </p:txBody>
      </p:sp>
      <p:sp>
        <p:nvSpPr>
          <p:cNvPr id="12" name="TextBox 11"/>
          <p:cNvSpPr txBox="1"/>
          <p:nvPr/>
        </p:nvSpPr>
        <p:spPr>
          <a:xfrm>
            <a:off x="3559042" y="4022395"/>
            <a:ext cx="1218732" cy="507831"/>
          </a:xfrm>
          <a:prstGeom prst="rect">
            <a:avLst/>
          </a:prstGeom>
          <a:noFill/>
        </p:spPr>
        <p:txBody>
          <a:bodyPr wrap="none" rtlCol="0">
            <a:spAutoFit/>
          </a:bodyPr>
          <a:lstStyle/>
          <a:p>
            <a:r>
              <a:rPr lang="en-US" sz="1350" dirty="0"/>
              <a:t>Default quality</a:t>
            </a:r>
          </a:p>
          <a:p>
            <a:r>
              <a:rPr lang="en-US" sz="1350" dirty="0"/>
              <a:t>1382 Bytes</a:t>
            </a:r>
          </a:p>
        </p:txBody>
      </p:sp>
      <p:sp>
        <p:nvSpPr>
          <p:cNvPr id="13" name="TextBox 12"/>
          <p:cNvSpPr txBox="1"/>
          <p:nvPr/>
        </p:nvSpPr>
        <p:spPr>
          <a:xfrm>
            <a:off x="4809764" y="4012051"/>
            <a:ext cx="1131015" cy="715581"/>
          </a:xfrm>
          <a:prstGeom prst="rect">
            <a:avLst/>
          </a:prstGeom>
          <a:noFill/>
        </p:spPr>
        <p:txBody>
          <a:bodyPr wrap="none" rtlCol="0">
            <a:spAutoFit/>
          </a:bodyPr>
          <a:lstStyle/>
          <a:p>
            <a:r>
              <a:rPr lang="en-US" sz="1350" dirty="0"/>
              <a:t>Quantization </a:t>
            </a:r>
          </a:p>
          <a:p>
            <a:r>
              <a:rPr lang="en-US" sz="1350" dirty="0"/>
              <a:t>Level 20</a:t>
            </a:r>
          </a:p>
          <a:p>
            <a:r>
              <a:rPr lang="en-US" sz="1350" dirty="0"/>
              <a:t>732 Bytes</a:t>
            </a:r>
          </a:p>
        </p:txBody>
      </p:sp>
      <p:pic>
        <p:nvPicPr>
          <p:cNvPr id="17" name="Picture 16" descr="lena_cann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169341"/>
            <a:ext cx="609600" cy="609600"/>
          </a:xfrm>
          <a:prstGeom prst="rect">
            <a:avLst/>
          </a:prstGeom>
        </p:spPr>
      </p:pic>
      <p:sp>
        <p:nvSpPr>
          <p:cNvPr id="18" name="TextBox 17"/>
          <p:cNvSpPr txBox="1"/>
          <p:nvPr/>
        </p:nvSpPr>
        <p:spPr>
          <a:xfrm>
            <a:off x="7088008" y="4006731"/>
            <a:ext cx="957955" cy="507831"/>
          </a:xfrm>
          <a:prstGeom prst="rect">
            <a:avLst/>
          </a:prstGeom>
          <a:noFill/>
        </p:spPr>
        <p:txBody>
          <a:bodyPr wrap="none" rtlCol="0">
            <a:spAutoFit/>
          </a:bodyPr>
          <a:lstStyle/>
          <a:p>
            <a:r>
              <a:rPr lang="en-US" sz="1350" dirty="0"/>
              <a:t>Canny</a:t>
            </a:r>
          </a:p>
          <a:p>
            <a:r>
              <a:rPr lang="en-US" sz="1350" dirty="0"/>
              <a:t>1268 Bytes</a:t>
            </a:r>
          </a:p>
        </p:txBody>
      </p:sp>
      <p:sp>
        <p:nvSpPr>
          <p:cNvPr id="19" name="TextBox 18"/>
          <p:cNvSpPr txBox="1"/>
          <p:nvPr/>
        </p:nvSpPr>
        <p:spPr>
          <a:xfrm>
            <a:off x="7088007" y="4697760"/>
            <a:ext cx="869790" cy="715581"/>
          </a:xfrm>
          <a:prstGeom prst="rect">
            <a:avLst/>
          </a:prstGeom>
          <a:noFill/>
        </p:spPr>
        <p:txBody>
          <a:bodyPr wrap="none" rtlCol="0">
            <a:spAutoFit/>
          </a:bodyPr>
          <a:lstStyle/>
          <a:p>
            <a:r>
              <a:rPr lang="en-US" sz="1350" dirty="0"/>
              <a:t>Chain</a:t>
            </a:r>
          </a:p>
          <a:p>
            <a:r>
              <a:rPr lang="en-US" sz="1350" dirty="0"/>
              <a:t>Coding:</a:t>
            </a:r>
          </a:p>
          <a:p>
            <a:r>
              <a:rPr lang="en-US" sz="1350" dirty="0"/>
              <a:t>427 Bytes</a:t>
            </a:r>
          </a:p>
        </p:txBody>
      </p:sp>
      <p:sp>
        <p:nvSpPr>
          <p:cNvPr id="14" name="Slide Number Placeholder 13"/>
          <p:cNvSpPr>
            <a:spLocks noGrp="1"/>
          </p:cNvSpPr>
          <p:nvPr>
            <p:ph type="sldNum" sz="quarter" idx="12"/>
          </p:nvPr>
        </p:nvSpPr>
        <p:spPr/>
        <p:txBody>
          <a:bodyPr/>
          <a:lstStyle/>
          <a:p>
            <a:fld id="{83D37755-D871-3243-875F-265DFA9F13A0}" type="slidenum">
              <a:rPr lang="en-US" smtClean="0"/>
              <a:t>47</a:t>
            </a:fld>
            <a:endParaRPr lang="en-US"/>
          </a:p>
        </p:txBody>
      </p:sp>
      <p:cxnSp>
        <p:nvCxnSpPr>
          <p:cNvPr id="20" name="Straight Connector 19"/>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9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48</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162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t>1. Constraint data type, </a:t>
            </a:r>
          </a:p>
          <a:p>
            <a:pPr marL="0" indent="0">
              <a:buNone/>
            </a:pPr>
            <a:r>
              <a:rPr lang="en-US" sz="2500" dirty="0" smtClean="0"/>
              <a:t>binary image (DCOSS 16)</a:t>
            </a:r>
          </a:p>
          <a:p>
            <a:pPr marL="0" indent="0">
              <a:buNone/>
            </a:pPr>
            <a:endParaRPr lang="en-US" sz="2500" dirty="0" smtClean="0"/>
          </a:p>
          <a:p>
            <a:pPr marL="0" indent="0">
              <a:buNone/>
            </a:pPr>
            <a:r>
              <a:rPr lang="en-US" sz="2500" dirty="0" smtClean="0"/>
              <a:t>2. Color image</a:t>
            </a:r>
          </a:p>
          <a:p>
            <a:pPr marL="0" indent="0">
              <a:buNone/>
            </a:pPr>
            <a:r>
              <a:rPr lang="en-US" sz="2500" dirty="0" smtClean="0"/>
              <a:t>make use of hardware (IOTDI 17)</a:t>
            </a:r>
          </a:p>
          <a:p>
            <a:pPr marL="0" indent="0">
              <a:buNone/>
            </a:pPr>
            <a:endParaRPr lang="en-US" sz="2500" dirty="0" smtClean="0"/>
          </a:p>
          <a:p>
            <a:pPr marL="0" indent="0">
              <a:buNone/>
            </a:pPr>
            <a:r>
              <a:rPr lang="en-US" sz="2500" dirty="0" smtClean="0">
                <a:solidFill>
                  <a:schemeClr val="bg2"/>
                </a:solidFill>
              </a:rPr>
              <a:t>3. Virtual object motion data, visual feature data </a:t>
            </a:r>
          </a:p>
          <a:p>
            <a:pPr marL="0" indent="0">
              <a:buNone/>
            </a:pPr>
            <a:r>
              <a:rPr lang="en-US" sz="2500" dirty="0">
                <a:solidFill>
                  <a:schemeClr val="bg2"/>
                </a:solidFill>
              </a:rPr>
              <a:t> </a:t>
            </a:r>
            <a:r>
              <a:rPr lang="en-US" sz="2500" dirty="0" smtClean="0">
                <a:solidFill>
                  <a:schemeClr val="bg2"/>
                </a:solidFill>
              </a:rPr>
              <a:t>    Mobile Augmented Reality using</a:t>
            </a:r>
          </a:p>
          <a:p>
            <a:pPr marL="0" indent="0">
              <a:buNone/>
            </a:pPr>
            <a:r>
              <a:rPr lang="en-US" sz="2500" dirty="0" smtClean="0">
                <a:solidFill>
                  <a:schemeClr val="bg2"/>
                </a:solidFill>
              </a:rPr>
              <a:t>     BLE (MARBLE)</a:t>
            </a:r>
            <a:endParaRPr lang="en-US" sz="2500" dirty="0">
              <a:solidFill>
                <a:schemeClr val="bg2"/>
              </a:solidFill>
            </a:endParaRPr>
          </a:p>
        </p:txBody>
      </p:sp>
      <p:pic>
        <p:nvPicPr>
          <p:cNvPr id="6" name="Picture 5"/>
          <p:cNvPicPr>
            <a:picLocks noChangeAspect="1"/>
          </p:cNvPicPr>
          <p:nvPr/>
        </p:nvPicPr>
        <p:blipFill rotWithShape="1">
          <a:blip r:embed="rId4"/>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49</a:t>
            </a:fld>
            <a:endParaRPr lang="en-US"/>
          </a:p>
        </p:txBody>
      </p:sp>
      <p:pic>
        <p:nvPicPr>
          <p:cNvPr id="14" name="Picture 13" descr="fig1.png"/>
          <p:cNvPicPr>
            <a:picLocks noChangeAspect="1"/>
          </p:cNvPicPr>
          <p:nvPr/>
        </p:nvPicPr>
        <p:blipFill>
          <a:blip r:embed="rId5">
            <a:alphaModFix amt="18000"/>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mt="29000"/>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alphaModFix amt="30000"/>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alphaModFix amt="28000"/>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alphaModFix amt="26000"/>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alphaModFix amt="27000"/>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7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9022"/>
          <a:stretch/>
        </p:blipFill>
        <p:spPr>
          <a:xfrm>
            <a:off x="0" y="910663"/>
            <a:ext cx="9144000" cy="4442791"/>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image</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5</a:t>
            </a:fld>
            <a:endParaRPr lang="en-US" dirty="0"/>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544653" y="5244952"/>
            <a:ext cx="2135521" cy="400110"/>
          </a:xfrm>
          <a:prstGeom prst="rect">
            <a:avLst/>
          </a:prstGeom>
          <a:noFill/>
        </p:spPr>
        <p:txBody>
          <a:bodyPr wrap="none" rtlCol="0">
            <a:spAutoFit/>
          </a:bodyPr>
          <a:lstStyle/>
          <a:p>
            <a:r>
              <a:rPr lang="en-US" sz="2000" b="1" dirty="0" smtClean="0">
                <a:latin typeface="Helvetica" charset="0"/>
                <a:ea typeface="Helvetica" charset="0"/>
                <a:cs typeface="Helvetica" charset="0"/>
              </a:rPr>
              <a:t>Larger data size</a:t>
            </a:r>
            <a:endParaRPr lang="en-US" sz="2000" b="1" dirty="0">
              <a:latin typeface="Helvetica" charset="0"/>
              <a:ea typeface="Helvetica" charset="0"/>
              <a:cs typeface="Helvetica" charset="0"/>
            </a:endParaRPr>
          </a:p>
        </p:txBody>
      </p:sp>
      <p:sp>
        <p:nvSpPr>
          <p:cNvPr id="9" name="TextBox 8"/>
          <p:cNvSpPr txBox="1"/>
          <p:nvPr/>
        </p:nvSpPr>
        <p:spPr>
          <a:xfrm>
            <a:off x="1707045" y="5243093"/>
            <a:ext cx="1744388" cy="400110"/>
          </a:xfrm>
          <a:prstGeom prst="rect">
            <a:avLst/>
          </a:prstGeom>
          <a:noFill/>
        </p:spPr>
        <p:txBody>
          <a:bodyPr wrap="none" rtlCol="0">
            <a:spAutoFit/>
          </a:bodyPr>
          <a:lstStyle/>
          <a:p>
            <a:r>
              <a:rPr lang="en-US" sz="2000" b="1" dirty="0" smtClean="0">
                <a:latin typeface="Helvetica" charset="0"/>
                <a:ea typeface="Helvetica" charset="0"/>
                <a:cs typeface="Helvetica" charset="0"/>
              </a:rPr>
              <a:t>~ 1000 </a:t>
            </a:r>
            <a:r>
              <a:rPr lang="en-US" sz="2000" b="1" dirty="0">
                <a:latin typeface="Helvetica" charset="0"/>
                <a:ea typeface="Helvetica" charset="0"/>
                <a:cs typeface="Helvetica" charset="0"/>
              </a:rPr>
              <a:t>B</a:t>
            </a:r>
            <a:r>
              <a:rPr lang="en-US" sz="2000" b="1" dirty="0" smtClean="0">
                <a:latin typeface="Helvetica" charset="0"/>
                <a:ea typeface="Helvetica" charset="0"/>
                <a:cs typeface="Helvetica" charset="0"/>
              </a:rPr>
              <a:t>ytes</a:t>
            </a:r>
            <a:endParaRPr lang="en-US" sz="2000" b="1" dirty="0">
              <a:latin typeface="Helvetica" charset="0"/>
              <a:ea typeface="Helvetica" charset="0"/>
              <a:cs typeface="Helvetica" charset="0"/>
            </a:endParaRPr>
          </a:p>
        </p:txBody>
      </p:sp>
      <p:cxnSp>
        <p:nvCxnSpPr>
          <p:cNvPr id="10" name="Straight Arrow Connector 9"/>
          <p:cNvCxnSpPr/>
          <p:nvPr/>
        </p:nvCxnSpPr>
        <p:spPr>
          <a:xfrm>
            <a:off x="4572000"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749826" y="4001294"/>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86470"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17" name="TextBox 16"/>
          <p:cNvSpPr txBox="1"/>
          <p:nvPr/>
        </p:nvSpPr>
        <p:spPr>
          <a:xfrm>
            <a:off x="3475588" y="3839711"/>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18" name="Straight Arrow Connector 17"/>
          <p:cNvCxnSpPr/>
          <p:nvPr/>
        </p:nvCxnSpPr>
        <p:spPr>
          <a:xfrm>
            <a:off x="8524875" y="2133600"/>
            <a:ext cx="0" cy="1762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39345" y="2824458"/>
            <a:ext cx="609600"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cxnSp>
        <p:nvCxnSpPr>
          <p:cNvPr id="20" name="Straight Arrow Connector 19"/>
          <p:cNvCxnSpPr/>
          <p:nvPr/>
        </p:nvCxnSpPr>
        <p:spPr>
          <a:xfrm flipH="1">
            <a:off x="6664311" y="4045110"/>
            <a:ext cx="175355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90073" y="3883527"/>
            <a:ext cx="467762" cy="323165"/>
          </a:xfrm>
          <a:prstGeom prst="rect">
            <a:avLst/>
          </a:prstGeom>
          <a:noFill/>
        </p:spPr>
        <p:txBody>
          <a:bodyPr wrap="square" rtlCol="0">
            <a:spAutoFit/>
          </a:bodyPr>
          <a:lstStyle/>
          <a:p>
            <a:r>
              <a:rPr lang="en-US" sz="1500" dirty="0" smtClean="0">
                <a:latin typeface="Helvetica" charset="0"/>
                <a:ea typeface="Helvetica" charset="0"/>
                <a:cs typeface="Helvetica" charset="0"/>
              </a:rPr>
              <a:t>64</a:t>
            </a:r>
            <a:endParaRPr lang="en-US" sz="1500" dirty="0">
              <a:latin typeface="Helvetica" charset="0"/>
              <a:ea typeface="Helvetica" charset="0"/>
              <a:cs typeface="Helvetica" charset="0"/>
            </a:endParaRPr>
          </a:p>
        </p:txBody>
      </p:sp>
      <p:sp>
        <p:nvSpPr>
          <p:cNvPr id="22" name="TextBox 21"/>
          <p:cNvSpPr txBox="1"/>
          <p:nvPr/>
        </p:nvSpPr>
        <p:spPr>
          <a:xfrm>
            <a:off x="874640" y="4434045"/>
            <a:ext cx="1447595"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200 Bytes</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975059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79277071"/>
              </p:ext>
            </p:extLst>
          </p:nvPr>
        </p:nvGraphicFramePr>
        <p:xfrm>
          <a:off x="1234046" y="2492047"/>
          <a:ext cx="6538664" cy="2531976"/>
        </p:xfrm>
        <a:graphic>
          <a:graphicData uri="http://schemas.openxmlformats.org/drawingml/2006/table">
            <a:tbl>
              <a:tblPr firstRow="1" bandRow="1">
                <a:tableStyleId>{5C22544A-7EE6-4342-B048-85BDC9FD1C3A}</a:tableStyleId>
              </a:tblPr>
              <a:tblGrid>
                <a:gridCol w="1634666"/>
                <a:gridCol w="1634666"/>
                <a:gridCol w="1634666"/>
                <a:gridCol w="1634666"/>
              </a:tblGrid>
              <a:tr h="811701">
                <a:tc>
                  <a:txBody>
                    <a:bodyPr/>
                    <a:lstStyle/>
                    <a:p>
                      <a:r>
                        <a:rPr lang="en-US" sz="1500" dirty="0" smtClean="0"/>
                        <a:t>Method</a:t>
                      </a:r>
                      <a:endParaRPr lang="en-US" sz="1500" dirty="0"/>
                    </a:p>
                  </a:txBody>
                  <a:tcPr marL="68580" marR="68580" marT="34290" marB="34290"/>
                </a:tc>
                <a:tc>
                  <a:txBody>
                    <a:bodyPr/>
                    <a:lstStyle/>
                    <a:p>
                      <a:r>
                        <a:rPr lang="en-US" sz="1500" dirty="0" smtClean="0"/>
                        <a:t>Binary Image</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Color Image</a:t>
                      </a:r>
                    </a:p>
                  </a:txBody>
                  <a:tcPr marL="68580" marR="68580" marT="34290" marB="34290"/>
                </a:tc>
                <a:tc>
                  <a:txBody>
                    <a:bodyPr/>
                    <a:lstStyle/>
                    <a:p>
                      <a:r>
                        <a:rPr lang="en-US" sz="1500" dirty="0" smtClean="0"/>
                        <a:t>Result small enough for</a:t>
                      </a:r>
                      <a:r>
                        <a:rPr lang="en-US" sz="1500" baseline="0" dirty="0" smtClean="0"/>
                        <a:t> BLE</a:t>
                      </a:r>
                      <a:endParaRPr lang="en-US" sz="1500" dirty="0"/>
                    </a:p>
                  </a:txBody>
                  <a:tcPr marL="68580" marR="68580" marT="34290" marB="34290"/>
                </a:tc>
              </a:tr>
              <a:tr h="3440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t>Chain-coding</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r>
                        <a:rPr lang="en-US" sz="1500" dirty="0" smtClean="0">
                          <a:latin typeface="Zapf Dingbats"/>
                          <a:ea typeface="Zapf Dingbats"/>
                          <a:cs typeface="Zapf Dingbats"/>
                          <a:sym typeface="Zapf Dingbats"/>
                        </a:rPr>
                        <a:t>✖</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JPEG</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Shapiro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Lu et al.</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r h="344055">
                <a:tc>
                  <a:txBody>
                    <a:bodyPr/>
                    <a:lstStyle/>
                    <a:p>
                      <a:r>
                        <a:rPr lang="en-US" sz="1500" dirty="0" smtClean="0"/>
                        <a:t>Our method</a:t>
                      </a:r>
                      <a:endParaRPr lang="en-US" sz="15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smtClean="0">
                          <a:latin typeface="Zapf Dingbats"/>
                          <a:ea typeface="Zapf Dingbats"/>
                          <a:cs typeface="Zapf Dingbats"/>
                          <a:sym typeface="Zapf Dingbats"/>
                        </a:rPr>
                        <a:t>✔</a:t>
                      </a:r>
                      <a:endParaRPr lang="en-US" sz="1500" dirty="0" smtClean="0"/>
                    </a:p>
                  </a:txBody>
                  <a:tcPr marL="68580" marR="68580" marT="34290" marB="34290"/>
                </a:tc>
              </a:tr>
            </a:tbl>
          </a:graphicData>
        </a:graphic>
      </p:graphicFrame>
      <p:sp>
        <p:nvSpPr>
          <p:cNvPr id="10" name="TextBox 9"/>
          <p:cNvSpPr txBox="1"/>
          <p:nvPr/>
        </p:nvSpPr>
        <p:spPr>
          <a:xfrm>
            <a:off x="329184" y="82296"/>
            <a:ext cx="5422277"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Related work</a:t>
            </a:r>
          </a:p>
        </p:txBody>
      </p:sp>
      <p:sp>
        <p:nvSpPr>
          <p:cNvPr id="2" name="Slide Number Placeholder 1"/>
          <p:cNvSpPr>
            <a:spLocks noGrp="1"/>
          </p:cNvSpPr>
          <p:nvPr>
            <p:ph type="sldNum" sz="quarter" idx="12"/>
          </p:nvPr>
        </p:nvSpPr>
        <p:spPr/>
        <p:txBody>
          <a:bodyPr/>
          <a:lstStyle/>
          <a:p>
            <a:fld id="{83D37755-D871-3243-875F-265DFA9F13A0}" type="slidenum">
              <a:rPr lang="en-US" smtClean="0"/>
              <a:t>50</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679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es.png"/>
          <p:cNvPicPr>
            <a:picLocks noChangeAspect="1"/>
          </p:cNvPicPr>
          <p:nvPr/>
        </p:nvPicPr>
        <p:blipFill rotWithShape="1">
          <a:blip r:embed="rId3">
            <a:extLst>
              <a:ext uri="{28A0092B-C50C-407E-A947-70E740481C1C}">
                <a14:useLocalDpi xmlns:a14="http://schemas.microsoft.com/office/drawing/2010/main" val="0"/>
              </a:ext>
            </a:extLst>
          </a:blip>
          <a:srcRect l="13102" t="6626" r="9593" b="12048"/>
          <a:stretch/>
        </p:blipFill>
        <p:spPr>
          <a:xfrm>
            <a:off x="1227018" y="1986777"/>
            <a:ext cx="2328182" cy="1836965"/>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Binary image: approach</a:t>
            </a:r>
            <a:endParaRPr lang="en-US" dirty="0">
              <a:latin typeface="Helvetica" charset="0"/>
              <a:ea typeface="Helvetica" charset="0"/>
              <a:cs typeface="Helvetica" charset="0"/>
            </a:endParaRPr>
          </a:p>
        </p:txBody>
      </p:sp>
      <p:pic>
        <p:nvPicPr>
          <p:cNvPr id="4" name="Picture 3" descr="spira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68" y="4252845"/>
            <a:ext cx="6408032" cy="1596307"/>
          </a:xfrm>
          <a:prstGeom prst="rect">
            <a:avLst/>
          </a:prstGeom>
        </p:spPr>
      </p:pic>
      <p:pic>
        <p:nvPicPr>
          <p:cNvPr id="5" name="Picture 4"/>
          <p:cNvPicPr>
            <a:picLocks noChangeAspect="1"/>
          </p:cNvPicPr>
          <p:nvPr/>
        </p:nvPicPr>
        <p:blipFill>
          <a:blip r:embed="rId5"/>
          <a:stretch>
            <a:fillRect/>
          </a:stretch>
        </p:blipFill>
        <p:spPr>
          <a:xfrm>
            <a:off x="4439663" y="2216124"/>
            <a:ext cx="1387778" cy="1367518"/>
          </a:xfrm>
          <a:prstGeom prst="rect">
            <a:avLst/>
          </a:prstGeom>
        </p:spPr>
      </p:pic>
      <p:sp>
        <p:nvSpPr>
          <p:cNvPr id="7" name="Rounded Rectangle 6"/>
          <p:cNvSpPr/>
          <p:nvPr/>
        </p:nvSpPr>
        <p:spPr>
          <a:xfrm>
            <a:off x="2747722" y="1952443"/>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4494879" y="2216125"/>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957521" y="3333568"/>
            <a:ext cx="180190" cy="199199"/>
          </a:xfrm>
          <a:prstGeom prst="roundRect">
            <a:avLst/>
          </a:prstGeom>
          <a:noFill/>
          <a:ln w="28575"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2154445" y="3073680"/>
            <a:ext cx="180190" cy="199199"/>
          </a:xfrm>
          <a:prstGeom prst="roundRect">
            <a:avLst/>
          </a:prstGeom>
          <a:noFill/>
          <a:ln w="28575" cmpd="sng">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Rounded Rectangle 11"/>
          <p:cNvSpPr/>
          <p:nvPr/>
        </p:nvSpPr>
        <p:spPr>
          <a:xfrm>
            <a:off x="5226943" y="2488565"/>
            <a:ext cx="180190" cy="199199"/>
          </a:xfrm>
          <a:prstGeom prst="roundRect">
            <a:avLst/>
          </a:prstGeom>
          <a:noFill/>
          <a:ln w="28575"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558ED5"/>
              </a:solidFill>
            </a:endParaRPr>
          </a:p>
        </p:txBody>
      </p:sp>
      <p:cxnSp>
        <p:nvCxnSpPr>
          <p:cNvPr id="14" name="Curved Connector 13"/>
          <p:cNvCxnSpPr>
            <a:stCxn id="7" idx="3"/>
            <a:endCxn id="9" idx="1"/>
          </p:cNvCxnSpPr>
          <p:nvPr/>
        </p:nvCxnSpPr>
        <p:spPr>
          <a:xfrm>
            <a:off x="2927911" y="2052043"/>
            <a:ext cx="1566968" cy="26368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7" idx="2"/>
            <a:endCxn id="10" idx="2"/>
          </p:cNvCxnSpPr>
          <p:nvPr/>
        </p:nvCxnSpPr>
        <p:spPr>
          <a:xfrm rot="16200000" flipH="1">
            <a:off x="3252155" y="1737304"/>
            <a:ext cx="1381124" cy="2209799"/>
          </a:xfrm>
          <a:prstGeom prst="curvedConnector3">
            <a:avLst>
              <a:gd name="adj1" fmla="val 112414"/>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1" idx="2"/>
            <a:endCxn id="12" idx="1"/>
          </p:cNvCxnSpPr>
          <p:nvPr/>
        </p:nvCxnSpPr>
        <p:spPr>
          <a:xfrm rot="5400000" flipH="1" flipV="1">
            <a:off x="3393383" y="1439320"/>
            <a:ext cx="684714" cy="2982403"/>
          </a:xfrm>
          <a:prstGeom prst="curvedConnector4">
            <a:avLst>
              <a:gd name="adj1" fmla="val -25040"/>
              <a:gd name="adj2" fmla="val 5151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96645" y="1818634"/>
            <a:ext cx="3347355" cy="1631216"/>
          </a:xfrm>
          <a:prstGeom prst="rect">
            <a:avLst/>
          </a:prstGeom>
        </p:spPr>
        <p:txBody>
          <a:bodyPr wrap="square">
            <a:spAutoFit/>
          </a:bodyPr>
          <a:lstStyle/>
          <a:p>
            <a:pPr marL="214313" indent="-214313">
              <a:buFont typeface="Arial"/>
              <a:buChar char="•"/>
            </a:pPr>
            <a:r>
              <a:rPr lang="en-US" sz="2000" dirty="0">
                <a:latin typeface="Calibri" charset="0"/>
                <a:ea typeface="Calibri" charset="0"/>
                <a:cs typeface="Calibri" charset="0"/>
              </a:rPr>
              <a:t>Patches are matched based on Structural Similarity (SSIM) </a:t>
            </a:r>
          </a:p>
          <a:p>
            <a:pPr marL="214313" indent="-214313">
              <a:buFont typeface="Arial"/>
              <a:buChar char="•"/>
            </a:pPr>
            <a:r>
              <a:rPr lang="en-US" sz="2000" dirty="0">
                <a:latin typeface="Calibri" charset="0"/>
                <a:ea typeface="Calibri" charset="0"/>
                <a:cs typeface="Calibri" charset="0"/>
              </a:rPr>
              <a:t>Beacons store / broadcast indices of patches</a:t>
            </a:r>
          </a:p>
        </p:txBody>
      </p:sp>
      <p:sp>
        <p:nvSpPr>
          <p:cNvPr id="8" name="Slide Number Placeholder 7"/>
          <p:cNvSpPr>
            <a:spLocks noGrp="1"/>
          </p:cNvSpPr>
          <p:nvPr>
            <p:ph type="sldNum" sz="quarter" idx="12"/>
          </p:nvPr>
        </p:nvSpPr>
        <p:spPr/>
        <p:txBody>
          <a:bodyPr/>
          <a:lstStyle/>
          <a:p>
            <a:fld id="{83D37755-D871-3243-875F-265DFA9F13A0}" type="slidenum">
              <a:rPr lang="en-US" smtClean="0"/>
              <a:t>51</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Patch-based compression</a:t>
            </a:r>
          </a:p>
        </p:txBody>
      </p:sp>
      <p:sp>
        <p:nvSpPr>
          <p:cNvPr id="3" name="Content Placeholder 2"/>
          <p:cNvSpPr>
            <a:spLocks noGrp="1"/>
          </p:cNvSpPr>
          <p:nvPr>
            <p:ph idx="1"/>
          </p:nvPr>
        </p:nvSpPr>
        <p:spPr/>
        <p:txBody>
          <a:bodyPr/>
          <a:lstStyle/>
          <a:p>
            <a:pPr marL="0" indent="0">
              <a:buNone/>
            </a:pPr>
            <a:r>
              <a:rPr lang="en-US" dirty="0" smtClean="0"/>
              <a:t>Set of spiral patches derived from K-means clustering</a:t>
            </a:r>
          </a:p>
          <a:p>
            <a:endParaRPr lang="en-US" dirty="0"/>
          </a:p>
        </p:txBody>
      </p:sp>
      <p:pic>
        <p:nvPicPr>
          <p:cNvPr id="4" name="Picture 3" descr="patches_k_means_with_thresholding_throwing_out_multiple_zer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18" y="2248460"/>
            <a:ext cx="3791770" cy="3127233"/>
          </a:xfrm>
          <a:prstGeom prst="rect">
            <a:avLst/>
          </a:prstGeom>
        </p:spPr>
      </p:pic>
      <p:sp>
        <p:nvSpPr>
          <p:cNvPr id="6" name="Rounded Rectangle 5"/>
          <p:cNvSpPr/>
          <p:nvPr/>
        </p:nvSpPr>
        <p:spPr>
          <a:xfrm>
            <a:off x="5738444" y="2455242"/>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738444" y="3763687"/>
            <a:ext cx="3192201" cy="1308446"/>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Slide Number Placeholder 8"/>
          <p:cNvSpPr>
            <a:spLocks noGrp="1"/>
          </p:cNvSpPr>
          <p:nvPr>
            <p:ph type="sldNum" sz="quarter" idx="12"/>
          </p:nvPr>
        </p:nvSpPr>
        <p:spPr/>
        <p:txBody>
          <a:bodyPr/>
          <a:lstStyle/>
          <a:p>
            <a:fld id="{83D37755-D871-3243-875F-265DFA9F13A0}" type="slidenum">
              <a:rPr lang="en-US" smtClean="0"/>
              <a:t>52</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091" y="5095581"/>
            <a:ext cx="2194190" cy="630942"/>
          </a:xfrm>
          <a:prstGeom prst="rect">
            <a:avLst/>
          </a:prstGeom>
          <a:noFill/>
        </p:spPr>
        <p:txBody>
          <a:bodyPr wrap="none" rtlCol="0">
            <a:spAutoFit/>
          </a:bodyPr>
          <a:lstStyle/>
          <a:p>
            <a:r>
              <a:rPr lang="en-US" sz="3500" smtClean="0"/>
              <a:t>Image size:</a:t>
            </a:r>
            <a:endParaRPr lang="en-US" sz="3500" i="1" dirty="0"/>
          </a:p>
        </p:txBody>
      </p:sp>
      <p:sp>
        <p:nvSpPr>
          <p:cNvPr id="12" name="TextBox 11"/>
          <p:cNvSpPr txBox="1"/>
          <p:nvPr/>
        </p:nvSpPr>
        <p:spPr>
          <a:xfrm>
            <a:off x="4739497" y="6284631"/>
            <a:ext cx="1498789" cy="646331"/>
          </a:xfrm>
          <a:prstGeom prst="rect">
            <a:avLst/>
          </a:prstGeom>
          <a:noFill/>
        </p:spPr>
        <p:txBody>
          <a:bodyPr wrap="square" rtlCol="0">
            <a:spAutoFit/>
          </a:bodyPr>
          <a:lstStyle/>
          <a:p>
            <a:pPr algn="ctr"/>
            <a:r>
              <a:rPr lang="en-US" dirty="0" smtClean="0"/>
              <a:t>Number of patches</a:t>
            </a:r>
          </a:p>
        </p:txBody>
      </p:sp>
      <p:cxnSp>
        <p:nvCxnSpPr>
          <p:cNvPr id="13" name="Straight Connector 12"/>
          <p:cNvCxnSpPr/>
          <p:nvPr/>
        </p:nvCxnSpPr>
        <p:spPr>
          <a:xfrm>
            <a:off x="5350072" y="5855627"/>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71720" y="5867996"/>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2375" y="6268684"/>
            <a:ext cx="1305480" cy="646331"/>
          </a:xfrm>
          <a:prstGeom prst="rect">
            <a:avLst/>
          </a:prstGeom>
          <a:noFill/>
        </p:spPr>
        <p:txBody>
          <a:bodyPr wrap="square" rtlCol="0">
            <a:spAutoFit/>
          </a:bodyPr>
          <a:lstStyle/>
          <a:p>
            <a:pPr algn="ctr"/>
            <a:r>
              <a:rPr lang="en-US" dirty="0" smtClean="0"/>
              <a:t>Patch bank size</a:t>
            </a:r>
            <a:endParaRPr lang="en-US" dirty="0"/>
          </a:p>
        </p:txBody>
      </p:sp>
      <p:cxnSp>
        <p:nvCxnSpPr>
          <p:cNvPr id="16" name="Straight Connector 15"/>
          <p:cNvCxnSpPr/>
          <p:nvPr/>
        </p:nvCxnSpPr>
        <p:spPr>
          <a:xfrm>
            <a:off x="6505001" y="5849261"/>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24385" y="586163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944431" y="5187914"/>
                <a:ext cx="456419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𝑔</m:t>
                          </m:r>
                          <m:r>
                            <a:rPr lang="en-US" sz="3500" b="0" i="1" smtClean="0">
                              <a:latin typeface="Cambria Math" charset="0"/>
                            </a:rPr>
                            <m:t>(</m:t>
                          </m:r>
                          <m:r>
                            <a:rPr lang="en-US" sz="3500" b="0" i="1" smtClean="0">
                              <a:latin typeface="Cambria Math" charset="0"/>
                            </a:rPr>
                            <m:t>𝐾𝑙𝑜𝑔</m:t>
                          </m:r>
                          <m:d>
                            <m:dPr>
                              <m:ctrlPr>
                                <a:rPr lang="en-US" sz="3500" b="0" i="1" smtClean="0">
                                  <a:latin typeface="Cambria Math" charset="0"/>
                                </a:rPr>
                              </m:ctrlPr>
                            </m:dPr>
                            <m:e>
                              <m:r>
                                <a:rPr lang="en-US" sz="3500" b="0" i="1" smtClean="0">
                                  <a:latin typeface="Cambria Math" charset="0"/>
                                </a:rPr>
                                <m:t>𝐷</m:t>
                              </m:r>
                            </m:e>
                          </m:d>
                          <m:r>
                            <a:rPr lang="en-US" sz="3500" b="0" i="1" smtClean="0">
                              <a:latin typeface="Cambria Math" charset="0"/>
                            </a:rPr>
                            <m:t>)</m:t>
                          </m:r>
                        </m:e>
                      </m:d>
                    </m:oMath>
                  </m:oMathPara>
                </a14:m>
                <a:endParaRPr lang="en-US" sz="35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944431" y="5187914"/>
                <a:ext cx="4564198"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60406" y="3021496"/>
                <a:ext cx="4018830" cy="1172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b="0" i="1" smtClean="0">
                              <a:latin typeface="Cambria Math" charset="0"/>
                            </a:rPr>
                          </m:ctrlPr>
                        </m:funcPr>
                        <m:fName>
                          <m:limLow>
                            <m:limLowPr>
                              <m:ctrlPr>
                                <a:rPr lang="en-US" sz="3000" b="0" i="1" smtClean="0">
                                  <a:latin typeface="Cambria Math" charset="0"/>
                                </a:rPr>
                              </m:ctrlPr>
                            </m:limLowPr>
                            <m:e>
                              <m:r>
                                <m:rPr>
                                  <m:sty m:val="p"/>
                                </m:rPr>
                                <a:rPr lang="en-US" sz="3000" b="0" i="0" smtClean="0">
                                  <a:latin typeface="Cambria Math" charset="0"/>
                                </a:rPr>
                                <m:t>argmin</m:t>
                              </m:r>
                            </m:e>
                            <m:lim>
                              <m:r>
                                <a:rPr lang="en-US" sz="3000" b="0" i="1" smtClean="0">
                                  <a:latin typeface="Cambria Math" charset="0"/>
                                </a:rPr>
                                <m:t>𝑆</m:t>
                              </m:r>
                            </m:lim>
                          </m:limLow>
                        </m:fName>
                        <m:e>
                          <m:nary>
                            <m:naryPr>
                              <m:chr m:val="∑"/>
                              <m:supHide m:val="on"/>
                              <m:ctrlPr>
                                <a:rPr lang="en-US" sz="3000" i="1">
                                  <a:latin typeface="Cambria Math" charset="0"/>
                                </a:rPr>
                              </m:ctrlPr>
                            </m:naryPr>
                            <m:sub>
                              <m:r>
                                <a:rPr lang="en-US" sz="3000" i="1">
                                  <a:latin typeface="Cambria Math" charset="0"/>
                                </a:rPr>
                                <m:t>𝑖</m:t>
                              </m:r>
                            </m:sub>
                            <m:sup/>
                            <m:e>
                              <m:nary>
                                <m:naryPr>
                                  <m:chr m:val="∑"/>
                                  <m:supHide m:val="on"/>
                                  <m:ctrlPr>
                                    <a:rPr lang="en-US" sz="3000" i="1">
                                      <a:latin typeface="Cambria Math" charset="0"/>
                                    </a:rPr>
                                  </m:ctrlPr>
                                </m:naryPr>
                                <m:sub>
                                  <m:r>
                                    <a:rPr lang="en-US" sz="3000" i="1">
                                      <a:latin typeface="Cambria Math" charset="0"/>
                                    </a:rPr>
                                    <m:t>𝑗</m:t>
                                  </m:r>
                                </m:sub>
                                <m:sup/>
                                <m:e>
                                  <m:limLow>
                                    <m:limLowPr>
                                      <m:ctrlPr>
                                        <a:rPr lang="en-US" sz="3000" i="1">
                                          <a:latin typeface="Cambria Math" charset="0"/>
                                        </a:rPr>
                                      </m:ctrlPr>
                                    </m:limLowPr>
                                    <m:e>
                                      <m:r>
                                        <m:rPr>
                                          <m:sty m:val="p"/>
                                        </m:rPr>
                                        <a:rPr lang="en-US" sz="3000">
                                          <a:latin typeface="Cambria Math" charset="0"/>
                                        </a:rPr>
                                        <m:t>min</m:t>
                                      </m:r>
                                    </m:e>
                                    <m:lim>
                                      <m:sSub>
                                        <m:sSubPr>
                                          <m:ctrlPr>
                                            <a:rPr lang="en-US" sz="3000" i="1">
                                              <a:latin typeface="Cambria Math" charset="0"/>
                                            </a:rPr>
                                          </m:ctrlPr>
                                        </m:sSubPr>
                                        <m:e>
                                          <m:r>
                                            <a:rPr lang="en-US" sz="3000" i="1">
                                              <a:latin typeface="Cambria Math" charset="0"/>
                                            </a:rPr>
                                            <m:t>𝑠</m:t>
                                          </m:r>
                                        </m:e>
                                        <m:sub>
                                          <m:r>
                                            <m:rPr>
                                              <m:sty m:val="p"/>
                                            </m:rPr>
                                            <a:rPr lang="en-US" sz="3000">
                                              <a:latin typeface="Cambria Math" charset="0"/>
                                            </a:rPr>
                                            <m:t>k</m:t>
                                          </m:r>
                                        </m:sub>
                                      </m:sSub>
                                      <m:r>
                                        <a:rPr lang="en-US" sz="3000" i="1">
                                          <a:latin typeface="Cambria Math" charset="0"/>
                                        </a:rPr>
                                        <m:t>∈</m:t>
                                      </m:r>
                                      <m:r>
                                        <a:rPr lang="en-US" sz="3000" i="1">
                                          <a:latin typeface="Cambria Math" charset="0"/>
                                        </a:rPr>
                                        <m:t>𝑆</m:t>
                                      </m:r>
                                    </m:lim>
                                  </m:limLow>
                                </m:e>
                              </m:nary>
                            </m:e>
                          </m:nary>
                          <m:d>
                            <m:dPr>
                              <m:begChr m:val="{"/>
                              <m:endChr m:val="}"/>
                              <m:ctrlPr>
                                <a:rPr lang="en-US" sz="3000" i="1" smtClean="0">
                                  <a:latin typeface="Cambria Math" charset="0"/>
                                </a:rPr>
                              </m:ctrlPr>
                            </m:dPr>
                            <m:e>
                              <m:r>
                                <a:rPr lang="en-US" sz="3000" b="0" i="1" smtClean="0">
                                  <a:latin typeface="Cambria Math" charset="0"/>
                                </a:rPr>
                                <m:t>𝑑</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𝑥</m:t>
                                  </m:r>
                                </m:e>
                                <m:sub>
                                  <m:r>
                                    <a:rPr lang="en-US" sz="3000" b="0" i="1" smtClean="0">
                                      <a:latin typeface="Cambria Math" charset="0"/>
                                    </a:rPr>
                                    <m:t>𝑖</m:t>
                                  </m:r>
                                  <m:r>
                                    <a:rPr lang="en-US" sz="3000" b="0" i="1" smtClean="0">
                                      <a:latin typeface="Cambria Math" charset="0"/>
                                    </a:rPr>
                                    <m:t>,</m:t>
                                  </m:r>
                                  <m:r>
                                    <a:rPr lang="en-US" sz="3000" b="0" i="1" smtClean="0">
                                      <a:latin typeface="Cambria Math" charset="0"/>
                                    </a:rPr>
                                    <m:t>𝑗</m:t>
                                  </m:r>
                                </m:sub>
                              </m:sSub>
                              <m:r>
                                <a:rPr lang="en-US" sz="3000" b="0" i="1" smtClean="0">
                                  <a:latin typeface="Cambria Math" charset="0"/>
                                </a:rPr>
                                <m:t>, </m:t>
                              </m:r>
                              <m:sSub>
                                <m:sSubPr>
                                  <m:ctrlPr>
                                    <a:rPr lang="en-US" sz="3000" b="0" i="1" smtClean="0">
                                      <a:latin typeface="Cambria Math" charset="0"/>
                                    </a:rPr>
                                  </m:ctrlPr>
                                </m:sSubPr>
                                <m:e>
                                  <m:r>
                                    <a:rPr lang="en-US" sz="3000" b="0" i="1" smtClean="0">
                                      <a:latin typeface="Cambria Math" charset="0"/>
                                    </a:rPr>
                                    <m:t>𝑠</m:t>
                                  </m:r>
                                </m:e>
                                <m:sub>
                                  <m:r>
                                    <a:rPr lang="en-US" sz="3000" b="0" i="1" smtClean="0">
                                      <a:latin typeface="Cambria Math" charset="0"/>
                                    </a:rPr>
                                    <m:t>𝑘</m:t>
                                  </m:r>
                                </m:sub>
                              </m:sSub>
                              <m:r>
                                <a:rPr lang="en-US" sz="3000" b="0" i="1" smtClean="0">
                                  <a:latin typeface="Cambria Math" charset="0"/>
                                </a:rPr>
                                <m:t>)</m:t>
                              </m:r>
                            </m:e>
                          </m:d>
                        </m:e>
                      </m:func>
                    </m:oMath>
                  </m:oMathPara>
                </a14:m>
                <a:endParaRPr lang="en-US" sz="3000" dirty="0"/>
              </a:p>
            </p:txBody>
          </p:sp>
        </mc:Choice>
        <mc:Fallback>
          <p:sp>
            <p:nvSpPr>
              <p:cNvPr id="41" name="TextBox 40"/>
              <p:cNvSpPr txBox="1">
                <a:spLocks noRot="1" noChangeAspect="1" noMove="1" noResize="1" noEditPoints="1" noAdjustHandles="1" noChangeArrowheads="1" noChangeShapeType="1" noTextEdit="1"/>
              </p:cNvSpPr>
              <p:nvPr/>
            </p:nvSpPr>
            <p:spPr>
              <a:xfrm>
                <a:off x="460406" y="3021496"/>
                <a:ext cx="4018830" cy="1172500"/>
              </a:xfrm>
              <a:prstGeom prst="rect">
                <a:avLst/>
              </a:prstGeom>
              <a:blipFill rotWithShape="0">
                <a:blip r:embed="rId5"/>
                <a:stretch>
                  <a:fillRect r="-22307"/>
                </a:stretch>
              </a:blipFill>
            </p:spPr>
            <p:txBody>
              <a:bodyPr/>
              <a:lstStyle/>
              <a:p>
                <a:r>
                  <a:rPr lang="en-US">
                    <a:noFill/>
                  </a:rPr>
                  <a:t> </a:t>
                </a:r>
              </a:p>
            </p:txBody>
          </p:sp>
        </mc:Fallback>
      </mc:AlternateContent>
    </p:spTree>
    <p:extLst>
      <p:ext uri="{BB962C8B-B14F-4D97-AF65-F5344CB8AC3E}">
        <p14:creationId xmlns:p14="http://schemas.microsoft.com/office/powerpoint/2010/main" val="11694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Compression result</a:t>
            </a:r>
          </a:p>
        </p:txBody>
      </p:sp>
      <p:pic>
        <p:nvPicPr>
          <p:cNvPr id="5" name="Picture 4" descr="twos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242" y="1920478"/>
            <a:ext cx="3626151" cy="1432619"/>
          </a:xfrm>
          <a:prstGeom prst="rect">
            <a:avLst/>
          </a:prstGeom>
        </p:spPr>
      </p:pic>
      <p:pic>
        <p:nvPicPr>
          <p:cNvPr id="7" name="Picture 6"/>
          <p:cNvPicPr>
            <a:picLocks noChangeAspect="1"/>
          </p:cNvPicPr>
          <p:nvPr/>
        </p:nvPicPr>
        <p:blipFill>
          <a:blip r:embed="rId4"/>
          <a:stretch>
            <a:fillRect/>
          </a:stretch>
        </p:blipFill>
        <p:spPr>
          <a:xfrm>
            <a:off x="2530110" y="3695800"/>
            <a:ext cx="3686283" cy="1898106"/>
          </a:xfrm>
          <a:prstGeom prst="rect">
            <a:avLst/>
          </a:prstGeom>
        </p:spPr>
      </p:pic>
      <p:sp>
        <p:nvSpPr>
          <p:cNvPr id="4" name="Rounded Rectangle 3"/>
          <p:cNvSpPr/>
          <p:nvPr/>
        </p:nvSpPr>
        <p:spPr>
          <a:xfrm>
            <a:off x="3728160" y="4165002"/>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83D37755-D871-3243-875F-265DFA9F13A0}" type="slidenum">
              <a:rPr lang="en-US" smtClean="0"/>
              <a:t>53</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359811" y="1563307"/>
            <a:ext cx="4289314" cy="4466432"/>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Overall </a:t>
            </a:r>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5" name="Rounded Rectangle 4"/>
          <p:cNvSpPr/>
          <p:nvPr/>
        </p:nvSpPr>
        <p:spPr>
          <a:xfrm>
            <a:off x="2671070" y="1746993"/>
            <a:ext cx="83729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3508369" y="1784018"/>
            <a:ext cx="1245482"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4345667" y="1793641"/>
            <a:ext cx="1894389"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2670241" y="1746992"/>
            <a:ext cx="3768674" cy="1256109"/>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2671070" y="3127869"/>
            <a:ext cx="1674597" cy="113049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Rounded Rectangle 9"/>
          <p:cNvSpPr/>
          <p:nvPr/>
        </p:nvSpPr>
        <p:spPr>
          <a:xfrm>
            <a:off x="4219244" y="3003102"/>
            <a:ext cx="2110607" cy="1275355"/>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1" name="Rounded Rectangle 10"/>
          <p:cNvSpPr/>
          <p:nvPr/>
        </p:nvSpPr>
        <p:spPr>
          <a:xfrm>
            <a:off x="3204020" y="4258366"/>
            <a:ext cx="2449928" cy="1277887"/>
          </a:xfrm>
          <a:prstGeom prst="roundRect">
            <a:avLst/>
          </a:pr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2" name="Slide Number Placeholder 11"/>
          <p:cNvSpPr>
            <a:spLocks noGrp="1"/>
          </p:cNvSpPr>
          <p:nvPr>
            <p:ph type="sldNum" sz="quarter" idx="12"/>
          </p:nvPr>
        </p:nvSpPr>
        <p:spPr/>
        <p:txBody>
          <a:bodyPr/>
          <a:lstStyle/>
          <a:p>
            <a:fld id="{83D37755-D871-3243-875F-265DFA9F13A0}" type="slidenum">
              <a:rPr lang="en-US" smtClean="0"/>
              <a:t>54</a:t>
            </a:fld>
            <a:endParaRPr lang="en-US"/>
          </a:p>
        </p:txBody>
      </p:sp>
      <p:cxnSp>
        <p:nvCxnSpPr>
          <p:cNvPr id="14" name="Straight Connector 1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4" name="Picture 3" descr="images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15"/>
            <a:ext cx="4794062" cy="4243828"/>
          </a:xfrm>
          <a:prstGeom prst="rect">
            <a:avLst/>
          </a:prstGeom>
        </p:spPr>
      </p:pic>
      <p:sp>
        <p:nvSpPr>
          <p:cNvPr id="5" name="Rounded Rectangle 4"/>
          <p:cNvSpPr/>
          <p:nvPr/>
        </p:nvSpPr>
        <p:spPr>
          <a:xfrm>
            <a:off x="544243" y="1857173"/>
            <a:ext cx="3788777" cy="2474807"/>
          </a:xfrm>
          <a:prstGeom prst="roundRect">
            <a:avLst>
              <a:gd name="adj" fmla="val 5248"/>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6" name="Rounded Rectangle 5"/>
          <p:cNvSpPr/>
          <p:nvPr/>
        </p:nvSpPr>
        <p:spPr>
          <a:xfrm>
            <a:off x="565176" y="4342448"/>
            <a:ext cx="3548054" cy="43963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7" name="Rounded Rectangle 6"/>
          <p:cNvSpPr/>
          <p:nvPr/>
        </p:nvSpPr>
        <p:spPr>
          <a:xfrm>
            <a:off x="565175" y="4782084"/>
            <a:ext cx="3767846" cy="70132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ectangle 7"/>
          <p:cNvSpPr/>
          <p:nvPr/>
        </p:nvSpPr>
        <p:spPr>
          <a:xfrm>
            <a:off x="4531177" y="2243784"/>
            <a:ext cx="4401462" cy="1631216"/>
          </a:xfrm>
          <a:prstGeom prst="rect">
            <a:avLst/>
          </a:prstGeom>
        </p:spPr>
        <p:txBody>
          <a:bodyPr wrap="square">
            <a:spAutoFit/>
          </a:bodyPr>
          <a:lstStyle/>
          <a:p>
            <a:pPr marL="342900" indent="-342900">
              <a:buFont typeface="Arial" charset="0"/>
              <a:buChar char="•"/>
            </a:pPr>
            <a:r>
              <a:rPr lang="en-US" sz="2000" dirty="0">
                <a:cs typeface="Helvetica"/>
              </a:rPr>
              <a:t>Varying parameters (beacon number, image type, k-means settings</a:t>
            </a:r>
            <a:r>
              <a:rPr lang="is-IS" sz="2000" dirty="0">
                <a:cs typeface="Helvetica"/>
              </a:rPr>
              <a:t>..)</a:t>
            </a:r>
            <a:endParaRPr lang="en-US" sz="2000" dirty="0">
              <a:cs typeface="Helvetica"/>
            </a:endParaRPr>
          </a:p>
          <a:p>
            <a:pPr marL="342900" indent="-342900">
              <a:buFont typeface="Arial" charset="0"/>
              <a:buChar char="•"/>
            </a:pPr>
            <a:r>
              <a:rPr lang="en-US" sz="2000" dirty="0">
                <a:cs typeface="Helvetica"/>
              </a:rPr>
              <a:t>Plot image quality vs. device lifetime.</a:t>
            </a:r>
          </a:p>
          <a:p>
            <a:pPr marL="342900" indent="-342900">
              <a:buFont typeface="Arial" charset="0"/>
              <a:buChar char="•"/>
            </a:pPr>
            <a:r>
              <a:rPr lang="en-US" sz="2000" dirty="0">
                <a:cs typeface="Helvetica"/>
              </a:rPr>
              <a:t>Life time is estimated from API. We did not wait 60 months!</a:t>
            </a:r>
          </a:p>
        </p:txBody>
      </p:sp>
      <p:pic>
        <p:nvPicPr>
          <p:cNvPr id="9" name="Picture 8" descr="le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77" y="4613356"/>
            <a:ext cx="609600" cy="609600"/>
          </a:xfrm>
          <a:prstGeom prst="rect">
            <a:avLst/>
          </a:prstGeom>
          <a:ln>
            <a:solidFill>
              <a:srgbClr val="948A54"/>
            </a:solidFill>
          </a:ln>
        </p:spPr>
      </p:pic>
      <p:pic>
        <p:nvPicPr>
          <p:cNvPr id="10" name="Picture 9" descr="satu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691" y="5014645"/>
            <a:ext cx="609600" cy="609600"/>
          </a:xfrm>
          <a:prstGeom prst="rect">
            <a:avLst/>
          </a:prstGeom>
          <a:ln>
            <a:solidFill>
              <a:srgbClr val="948A54"/>
            </a:solidFill>
          </a:ln>
        </p:spPr>
      </p:pic>
      <p:pic>
        <p:nvPicPr>
          <p:cNvPr id="12" name="Picture 11" descr="ti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418" y="5014645"/>
            <a:ext cx="609600" cy="609600"/>
          </a:xfrm>
          <a:prstGeom prst="rect">
            <a:avLst/>
          </a:prstGeom>
          <a:ln>
            <a:solidFill>
              <a:srgbClr val="948A54"/>
            </a:solidFill>
          </a:ln>
        </p:spPr>
      </p:pic>
      <p:sp>
        <p:nvSpPr>
          <p:cNvPr id="11" name="Slide Number Placeholder 10"/>
          <p:cNvSpPr>
            <a:spLocks noGrp="1"/>
          </p:cNvSpPr>
          <p:nvPr>
            <p:ph type="sldNum" sz="quarter" idx="12"/>
          </p:nvPr>
        </p:nvSpPr>
        <p:spPr/>
        <p:txBody>
          <a:bodyPr/>
          <a:lstStyle/>
          <a:p>
            <a:fld id="{83D37755-D871-3243-875F-265DFA9F13A0}" type="slidenum">
              <a:rPr lang="en-US" smtClean="0"/>
              <a:t>55</a:t>
            </a:fld>
            <a:endParaRPr lang="en-US"/>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6" name="Picture 5"/>
          <p:cNvPicPr>
            <a:picLocks noChangeAspect="1"/>
          </p:cNvPicPr>
          <p:nvPr/>
        </p:nvPicPr>
        <p:blipFill>
          <a:blip r:embed="rId3"/>
          <a:stretch>
            <a:fillRect/>
          </a:stretch>
        </p:blipFill>
        <p:spPr>
          <a:xfrm>
            <a:off x="2189624" y="2012023"/>
            <a:ext cx="5102779" cy="2477473"/>
          </a:xfrm>
          <a:prstGeom prst="rect">
            <a:avLst/>
          </a:prstGeom>
        </p:spPr>
      </p:pic>
      <p:sp>
        <p:nvSpPr>
          <p:cNvPr id="5" name="TextBox 4"/>
          <p:cNvSpPr txBox="1"/>
          <p:nvPr/>
        </p:nvSpPr>
        <p:spPr>
          <a:xfrm>
            <a:off x="2189624" y="4764408"/>
            <a:ext cx="4805527" cy="1323439"/>
          </a:xfrm>
          <a:prstGeom prst="rect">
            <a:avLst/>
          </a:prstGeom>
          <a:noFill/>
        </p:spPr>
        <p:txBody>
          <a:bodyPr wrap="square" rtlCol="0">
            <a:spAutoFit/>
          </a:bodyPr>
          <a:lstStyle/>
          <a:p>
            <a:r>
              <a:rPr lang="en-US" sz="2000" dirty="0">
                <a:cs typeface="Helvetica"/>
              </a:rPr>
              <a:t>Adding more Beacons gives a better image quality, but when the number of Beacons is larger than 3 the improvement is not significant.  </a:t>
            </a:r>
          </a:p>
        </p:txBody>
      </p:sp>
      <p:sp>
        <p:nvSpPr>
          <p:cNvPr id="3" name="Slide Number Placeholder 2"/>
          <p:cNvSpPr>
            <a:spLocks noGrp="1"/>
          </p:cNvSpPr>
          <p:nvPr>
            <p:ph type="sldNum" sz="quarter" idx="12"/>
          </p:nvPr>
        </p:nvSpPr>
        <p:spPr/>
        <p:txBody>
          <a:bodyPr/>
          <a:lstStyle/>
          <a:p>
            <a:fld id="{83D37755-D871-3243-875F-265DFA9F13A0}" type="slidenum">
              <a:rPr lang="en-US" smtClean="0"/>
              <a:t>56</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15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3" name="Picture 2" descr="plo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45" y="2075455"/>
            <a:ext cx="6354555" cy="2246560"/>
          </a:xfrm>
          <a:prstGeom prst="rect">
            <a:avLst/>
          </a:prstGeom>
        </p:spPr>
      </p:pic>
      <p:sp>
        <p:nvSpPr>
          <p:cNvPr id="7" name="TextBox 6"/>
          <p:cNvSpPr txBox="1"/>
          <p:nvPr/>
        </p:nvSpPr>
        <p:spPr>
          <a:xfrm>
            <a:off x="2189624" y="4764408"/>
            <a:ext cx="4805527" cy="1631216"/>
          </a:xfrm>
          <a:prstGeom prst="rect">
            <a:avLst/>
          </a:prstGeom>
          <a:noFill/>
        </p:spPr>
        <p:txBody>
          <a:bodyPr wrap="square" rtlCol="0">
            <a:spAutoFit/>
          </a:bodyPr>
          <a:lstStyle/>
          <a:p>
            <a:r>
              <a:rPr lang="en-US" sz="2000" dirty="0" smtClean="0">
                <a:latin typeface="Helvetica"/>
                <a:cs typeface="Helvetica"/>
              </a:rPr>
              <a:t>K-means on multiple spiral patches performs better than using single spiral. K-means on MNIST patches  outperforms K-means on spiral patches on the Alpha-Numeric dataset.</a:t>
            </a:r>
            <a:endParaRPr lang="en-US" sz="2000" dirty="0">
              <a:latin typeface="Helvetica"/>
              <a:cs typeface="Helvetica"/>
            </a:endParaRPr>
          </a:p>
        </p:txBody>
      </p:sp>
      <p:sp>
        <p:nvSpPr>
          <p:cNvPr id="5" name="Slide Number Placeholder 4"/>
          <p:cNvSpPr>
            <a:spLocks noGrp="1"/>
          </p:cNvSpPr>
          <p:nvPr>
            <p:ph type="sldNum" sz="quarter" idx="12"/>
          </p:nvPr>
        </p:nvSpPr>
        <p:spPr/>
        <p:txBody>
          <a:bodyPr/>
          <a:lstStyle/>
          <a:p>
            <a:fld id="{83D37755-D871-3243-875F-265DFA9F13A0}" type="slidenum">
              <a:rPr lang="en-US" smtClean="0"/>
              <a:t>57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154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37307" y="1930029"/>
            <a:ext cx="2705732" cy="1396709"/>
          </a:xfrm>
          <a:prstGeom prst="rect">
            <a:avLst/>
          </a:prstGeom>
        </p:spPr>
      </p:pic>
      <p:sp>
        <p:nvSpPr>
          <p:cNvPr id="2" name="Title 1"/>
          <p:cNvSpPr>
            <a:spLocks noGrp="1"/>
          </p:cNvSpPr>
          <p:nvPr>
            <p:ph type="title"/>
          </p:nvPr>
        </p:nvSpPr>
        <p:spPr>
          <a:xfrm>
            <a:off x="329184" y="82296"/>
            <a:ext cx="6172200" cy="1325880"/>
          </a:xfrm>
        </p:spPr>
        <p:txBody>
          <a:bodyPr vert="horz" lIns="91440" tIns="45720" rIns="91440" bIns="45720" rtlCol="0" anchor="ctr">
            <a:normAutofit/>
          </a:bodyPr>
          <a:lstStyle/>
          <a:p>
            <a:r>
              <a:rPr lang="en-US" dirty="0">
                <a:latin typeface="Helvetica" charset="0"/>
                <a:ea typeface="Helvetica" charset="0"/>
                <a:cs typeface="Helvetica" charset="0"/>
              </a:rPr>
              <a:t>Navigation test</a:t>
            </a:r>
          </a:p>
        </p:txBody>
      </p:sp>
      <p:pic>
        <p:nvPicPr>
          <p:cNvPr id="6" name="Picture 5" descr="us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029" y="3618045"/>
            <a:ext cx="3020170" cy="2177702"/>
          </a:xfrm>
          <a:prstGeom prst="rect">
            <a:avLst/>
          </a:prstGeom>
        </p:spPr>
      </p:pic>
      <p:pic>
        <p:nvPicPr>
          <p:cNvPr id="3" name="Picture 2"/>
          <p:cNvPicPr>
            <a:picLocks noChangeAspect="1"/>
          </p:cNvPicPr>
          <p:nvPr/>
        </p:nvPicPr>
        <p:blipFill>
          <a:blip r:embed="rId5"/>
          <a:stretch>
            <a:fillRect/>
          </a:stretch>
        </p:blipFill>
        <p:spPr>
          <a:xfrm>
            <a:off x="1267468" y="1930029"/>
            <a:ext cx="2990850" cy="3952875"/>
          </a:xfrm>
          <a:prstGeom prst="rect">
            <a:avLst/>
          </a:prstGeom>
        </p:spPr>
      </p:pic>
      <p:sp>
        <p:nvSpPr>
          <p:cNvPr id="5" name="Smiley Face 4"/>
          <p:cNvSpPr/>
          <p:nvPr/>
        </p:nvSpPr>
        <p:spPr>
          <a:xfrm>
            <a:off x="3727639" y="3095417"/>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miley Face 7"/>
          <p:cNvSpPr/>
          <p:nvPr/>
        </p:nvSpPr>
        <p:spPr>
          <a:xfrm>
            <a:off x="2154299" y="5346778"/>
            <a:ext cx="239711" cy="231322"/>
          </a:xfrm>
          <a:prstGeom prst="smileyFac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6"/>
          <a:stretch>
            <a:fillRect/>
          </a:stretch>
        </p:blipFill>
        <p:spPr>
          <a:xfrm>
            <a:off x="5215621" y="3754118"/>
            <a:ext cx="323831" cy="329184"/>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5587619" y="3812075"/>
            <a:ext cx="323743" cy="32918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5895516" y="4420867"/>
            <a:ext cx="334717" cy="329184"/>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47498" y="3842499"/>
            <a:ext cx="324752" cy="327458"/>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26792" y="3853462"/>
            <a:ext cx="326463" cy="329184"/>
          </a:xfrm>
          <a:prstGeom prst="rect">
            <a:avLst/>
          </a:prstGeom>
          <a:ln>
            <a:solidFill>
              <a:srgbClr val="000000"/>
            </a:solidFill>
          </a:ln>
        </p:spPr>
      </p:pic>
      <p:pic>
        <p:nvPicPr>
          <p:cNvPr id="16" name="Picture 15"/>
          <p:cNvPicPr>
            <a:picLocks noChangeAspect="1"/>
          </p:cNvPicPr>
          <p:nvPr/>
        </p:nvPicPr>
        <p:blipFill>
          <a:blip r:embed="rId11"/>
          <a:stretch>
            <a:fillRect/>
          </a:stretch>
        </p:blipFill>
        <p:spPr>
          <a:xfrm>
            <a:off x="7006966" y="3920015"/>
            <a:ext cx="329184" cy="329184"/>
          </a:xfrm>
          <a:prstGeom prst="rect">
            <a:avLst/>
          </a:prstGeom>
          <a:ln>
            <a:solidFill>
              <a:srgbClr val="000000"/>
            </a:solidFill>
          </a:ln>
        </p:spPr>
      </p:pic>
      <p:sp>
        <p:nvSpPr>
          <p:cNvPr id="17" name="TextBox 16"/>
          <p:cNvSpPr txBox="1"/>
          <p:nvPr/>
        </p:nvSpPr>
        <p:spPr>
          <a:xfrm>
            <a:off x="1267468" y="1585568"/>
            <a:ext cx="1401536" cy="300082"/>
          </a:xfrm>
          <a:prstGeom prst="rect">
            <a:avLst/>
          </a:prstGeom>
          <a:noFill/>
        </p:spPr>
        <p:txBody>
          <a:bodyPr wrap="square" rtlCol="0">
            <a:spAutoFit/>
          </a:bodyPr>
          <a:lstStyle/>
          <a:p>
            <a:r>
              <a:rPr lang="en-US" sz="1350" b="1" dirty="0">
                <a:latin typeface="Helvetica"/>
                <a:cs typeface="Helvetica"/>
              </a:rPr>
              <a:t>5 participants</a:t>
            </a:r>
          </a:p>
        </p:txBody>
      </p:sp>
      <p:sp>
        <p:nvSpPr>
          <p:cNvPr id="14" name="Slide Number Placeholder 13"/>
          <p:cNvSpPr>
            <a:spLocks noGrp="1"/>
          </p:cNvSpPr>
          <p:nvPr>
            <p:ph type="sldNum" sz="quarter" idx="12"/>
          </p:nvPr>
        </p:nvSpPr>
        <p:spPr/>
        <p:txBody>
          <a:bodyPr/>
          <a:lstStyle/>
          <a:p>
            <a:fld id="{83D37755-D871-3243-875F-265DFA9F13A0}" type="slidenum">
              <a:rPr lang="en-US" smtClean="0"/>
              <a:t>58</a:t>
            </a:fld>
            <a:endParaRPr lang="en-US"/>
          </a:p>
        </p:txBody>
      </p:sp>
      <p:cxnSp>
        <p:nvCxnSpPr>
          <p:cNvPr id="18" name="Straight Connector 1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0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0.00533 C 0.00347 -0.0669 0.00694 -0.12801 -0.00434 -0.15139 C -0.01597 -0.17431 -0.03472 -0.14491 -0.06875 -0.14398 C -0.10295 -0.14306 -0.18507 -0.15926 -0.20955 -0.14653 C -0.23403 -0.13357 -0.21476 -0.0963 -0.21563 -0.06713 C -0.21684 -0.03773 -0.22344 0.01227 -0.21563 0.02916 C -0.20816 0.04606 -0.17708 0.02916 -0.16997 0.03402 C -0.1625 0.03912 -0.16684 0.04907 -0.17135 0.05926 " pathEditMode="relative" rAng="0" ptsTypes="AAAAAAAA">
                                      <p:cBhvr>
                                        <p:cTn id="10" dur="2000" fill="hold"/>
                                        <p:tgtEl>
                                          <p:spTgt spid="5"/>
                                        </p:tgtEl>
                                        <p:attrNameLst>
                                          <p:attrName>ppt_x</p:attrName>
                                          <p:attrName>ppt_y</p:attrName>
                                        </p:attrNameLst>
                                      </p:cBhvr>
                                      <p:rCtr x="-10938" y="-4514"/>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312 2.22222E-6 C -0.01493 -0.00602 -0.02639 -0.01158 -0.00035 -0.01435 C 0.02587 -0.0169 0.12535 -0.01505 0.15365 -0.01644 C 0.18195 -0.01783 0.16649 0.00162 0.16997 -0.02246 C 0.17309 -0.04653 0.17309 -0.10394 0.17309 -0.16111 " pathEditMode="relative" rAng="0" ptsTypes="AAAAA">
                                      <p:cBhvr>
                                        <p:cTn id="22" dur="2000" fill="hold"/>
                                        <p:tgtEl>
                                          <p:spTgt spid="8"/>
                                        </p:tgtEl>
                                        <p:attrNameLst>
                                          <p:attrName>ppt_x</p:attrName>
                                          <p:attrName>ppt_y</p:attrName>
                                        </p:attrNameLst>
                                      </p:cBhvr>
                                      <p:rCtr x="8160" y="-805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Color image: approach</a:t>
            </a:r>
          </a:p>
        </p:txBody>
      </p:sp>
      <p:sp>
        <p:nvSpPr>
          <p:cNvPr id="3" name="Content Placeholder 2"/>
          <p:cNvSpPr>
            <a:spLocks noGrp="1"/>
          </p:cNvSpPr>
          <p:nvPr>
            <p:ph idx="1"/>
          </p:nvPr>
        </p:nvSpPr>
        <p:spPr>
          <a:xfrm>
            <a:off x="329184" y="1776600"/>
            <a:ext cx="7886700" cy="4351338"/>
          </a:xfrm>
        </p:spPr>
        <p:txBody>
          <a:bodyPr>
            <a:normAutofit lnSpcReduction="10000"/>
          </a:bodyPr>
          <a:lstStyle/>
          <a:p>
            <a:pPr marL="457200" lvl="1" indent="0">
              <a:buNone/>
            </a:pPr>
            <a:r>
              <a:rPr lang="en-US" sz="3000" dirty="0" smtClean="0"/>
              <a:t>Foreground, adaptive encoding:  </a:t>
            </a:r>
          </a:p>
          <a:p>
            <a:pPr lvl="2"/>
            <a:r>
              <a:rPr lang="en-US" sz="2500" dirty="0" smtClean="0"/>
              <a:t>DCT </a:t>
            </a:r>
          </a:p>
          <a:p>
            <a:pPr lvl="2"/>
            <a:endParaRPr lang="en-US" sz="2500" dirty="0" smtClean="0"/>
          </a:p>
          <a:p>
            <a:pPr lvl="2"/>
            <a:r>
              <a:rPr lang="en-US" sz="2500" dirty="0" smtClean="0"/>
              <a:t>Wavelet</a:t>
            </a:r>
          </a:p>
          <a:p>
            <a:pPr lvl="2"/>
            <a:endParaRPr lang="en-US" sz="2500" dirty="0" smtClean="0"/>
          </a:p>
          <a:p>
            <a:pPr lvl="2"/>
            <a:r>
              <a:rPr lang="en-US" sz="2500" dirty="0" smtClean="0"/>
              <a:t>Triangle mesh</a:t>
            </a:r>
          </a:p>
          <a:p>
            <a:pPr lvl="2"/>
            <a:endParaRPr lang="en-US" sz="2500" dirty="0"/>
          </a:p>
          <a:p>
            <a:pPr lvl="2"/>
            <a:endParaRPr lang="en-US" sz="2500" dirty="0" smtClean="0"/>
          </a:p>
          <a:p>
            <a:pPr lvl="2"/>
            <a:endParaRPr lang="en-US" dirty="0" smtClean="0"/>
          </a:p>
          <a:p>
            <a:pPr marL="457200" lvl="1" indent="0">
              <a:buNone/>
            </a:pPr>
            <a:r>
              <a:rPr lang="en-US" sz="3000" dirty="0" smtClean="0"/>
              <a:t>Background</a:t>
            </a:r>
            <a:r>
              <a:rPr lang="en-US" dirty="0" smtClean="0"/>
              <a:t>:</a:t>
            </a:r>
          </a:p>
          <a:p>
            <a:pPr marL="914400" lvl="2" indent="0">
              <a:buNone/>
            </a:pPr>
            <a:r>
              <a:rPr lang="en-US" sz="2500" dirty="0" smtClean="0"/>
              <a:t>Down sample -&gt; DCT</a:t>
            </a:r>
            <a:endParaRPr lang="en-US" sz="2500" dirty="0"/>
          </a:p>
        </p:txBody>
      </p:sp>
      <p:pic>
        <p:nvPicPr>
          <p:cNvPr id="6" name="Picture 5" descr="thr_40_size_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59" y="2263317"/>
            <a:ext cx="609600" cy="609600"/>
          </a:xfrm>
          <a:prstGeom prst="rect">
            <a:avLst/>
          </a:prstGeom>
        </p:spPr>
      </p:pic>
      <p:pic>
        <p:nvPicPr>
          <p:cNvPr id="7" name="Picture 6" descr="thr_3_size_483.6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959" y="2909496"/>
            <a:ext cx="609600" cy="609600"/>
          </a:xfrm>
          <a:prstGeom prst="rect">
            <a:avLst/>
          </a:prstGeom>
        </p:spPr>
      </p:pic>
      <p:pic>
        <p:nvPicPr>
          <p:cNvPr id="8" name="Picture 7" descr="numtri_8_size_18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959" y="3592250"/>
            <a:ext cx="609600" cy="609600"/>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59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81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Motivating example</a:t>
            </a:r>
          </a:p>
        </p:txBody>
      </p:sp>
      <p:sp>
        <p:nvSpPr>
          <p:cNvPr id="3" name="Content Placeholder 2"/>
          <p:cNvSpPr>
            <a:spLocks noGrp="1"/>
          </p:cNvSpPr>
          <p:nvPr>
            <p:ph idx="1"/>
          </p:nvPr>
        </p:nvSpPr>
        <p:spPr>
          <a:xfrm>
            <a:off x="393600" y="1488084"/>
            <a:ext cx="7886700" cy="4351338"/>
          </a:xfrm>
        </p:spPr>
        <p:txBody>
          <a:bodyPr/>
          <a:lstStyle/>
          <a:p>
            <a:pPr marL="0" indent="0">
              <a:buNone/>
            </a:pPr>
            <a:r>
              <a:rPr lang="en-US" dirty="0" smtClean="0"/>
              <a:t>Compress microscopy videos</a:t>
            </a:r>
          </a:p>
          <a:p>
            <a:endParaRPr lang="en-US" dirty="0"/>
          </a:p>
          <a:p>
            <a:endParaRPr lang="en-US" dirty="0"/>
          </a:p>
        </p:txBody>
      </p:sp>
      <p:pic>
        <p:nvPicPr>
          <p:cNvPr id="4" name="Picture 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20378" b="51572"/>
          <a:stretch/>
        </p:blipFill>
        <p:spPr>
          <a:xfrm>
            <a:off x="564211" y="2214588"/>
            <a:ext cx="3832295" cy="1638929"/>
          </a:xfrm>
          <a:prstGeom prst="rect">
            <a:avLst/>
          </a:prstGeom>
        </p:spPr>
      </p:pic>
      <p:pic>
        <p:nvPicPr>
          <p:cNvPr id="9" name="Picture 8"/>
          <p:cNvPicPr>
            <a:picLocks noChangeAspect="1"/>
          </p:cNvPicPr>
          <p:nvPr/>
        </p:nvPicPr>
        <p:blipFill rotWithShape="1">
          <a:blip r:embed="rId4"/>
          <a:srcRect t="50223"/>
          <a:stretch/>
        </p:blipFill>
        <p:spPr>
          <a:xfrm>
            <a:off x="5042620" y="5597010"/>
            <a:ext cx="3120995" cy="809900"/>
          </a:xfrm>
          <a:prstGeom prst="rect">
            <a:avLst/>
          </a:prstGeom>
        </p:spPr>
      </p:pic>
      <p:sp>
        <p:nvSpPr>
          <p:cNvPr id="10" name="Right Brace 9"/>
          <p:cNvSpPr/>
          <p:nvPr/>
        </p:nvSpPr>
        <p:spPr>
          <a:xfrm rot="16200000">
            <a:off x="6023520" y="3823626"/>
            <a:ext cx="666750" cy="2628549"/>
          </a:xfrm>
          <a:prstGeom prst="rightBrace">
            <a:avLst>
              <a:gd name="adj1" fmla="val 8333"/>
              <a:gd name="adj2" fmla="val 511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ight Brace 10"/>
          <p:cNvSpPr/>
          <p:nvPr/>
        </p:nvSpPr>
        <p:spPr>
          <a:xfrm rot="16200000">
            <a:off x="1676271" y="4231961"/>
            <a:ext cx="666750" cy="1781758"/>
          </a:xfrm>
          <a:prstGeom prst="rightBrace">
            <a:avLst>
              <a:gd name="adj1" fmla="val 8333"/>
              <a:gd name="adj2" fmla="val 505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2" name="Picture 11" descr="h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309" y="5620162"/>
            <a:ext cx="1254919" cy="955450"/>
          </a:xfrm>
          <a:prstGeom prst="rect">
            <a:avLst/>
          </a:prstGeom>
        </p:spPr>
      </p:pic>
      <p:sp>
        <p:nvSpPr>
          <p:cNvPr id="13" name="Right Brace 12"/>
          <p:cNvSpPr/>
          <p:nvPr/>
        </p:nvSpPr>
        <p:spPr>
          <a:xfrm rot="16200000">
            <a:off x="3527641" y="4589158"/>
            <a:ext cx="666750" cy="1070981"/>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pic>
        <p:nvPicPr>
          <p:cNvPr id="14" name="Picture 13" descr="HCA2014.A.3.pdf"/>
          <p:cNvPicPr>
            <a:picLocks noChangeAspect="1"/>
          </p:cNvPicPr>
          <p:nvPr/>
        </p:nvPicPr>
        <p:blipFill rotWithShape="1">
          <a:blip r:embed="rId3">
            <a:extLst>
              <a:ext uri="{28A0092B-C50C-407E-A947-70E740481C1C}">
                <a14:useLocalDpi xmlns:a14="http://schemas.microsoft.com/office/drawing/2010/main" val="0"/>
              </a:ext>
            </a:extLst>
          </a:blip>
          <a:srcRect l="31270" t="33029" r="50846" b="51572"/>
          <a:stretch/>
        </p:blipFill>
        <p:spPr>
          <a:xfrm>
            <a:off x="1453906" y="5319663"/>
            <a:ext cx="1086282" cy="1255949"/>
          </a:xfrm>
          <a:prstGeom prst="rect">
            <a:avLst/>
          </a:prstGeom>
        </p:spPr>
      </p:pic>
      <p:cxnSp>
        <p:nvCxnSpPr>
          <p:cNvPr id="15" name="Straight Arrow Connector 14"/>
          <p:cNvCxnSpPr/>
          <p:nvPr/>
        </p:nvCxnSpPr>
        <p:spPr>
          <a:xfrm>
            <a:off x="2773148" y="5919648"/>
            <a:ext cx="584821"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68382" y="5947637"/>
            <a:ext cx="48430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83D37755-D871-3243-875F-265DFA9F13A0}" type="slidenum">
              <a:rPr lang="en-US" smtClean="0"/>
              <a:t>6</a:t>
            </a:fld>
            <a:endParaRPr lang="en-US"/>
          </a:p>
        </p:txBody>
      </p:sp>
      <p:cxnSp>
        <p:nvCxnSpPr>
          <p:cNvPr id="18" name="Straight Connector 17"/>
          <p:cNvCxnSpPr/>
          <p:nvPr/>
        </p:nvCxnSpPr>
        <p:spPr>
          <a:xfrm flipV="1">
            <a:off x="326583" y="1179419"/>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298" y="4229503"/>
            <a:ext cx="1809976" cy="646331"/>
          </a:xfrm>
          <a:prstGeom prst="rect">
            <a:avLst/>
          </a:prstGeom>
          <a:noFill/>
        </p:spPr>
        <p:txBody>
          <a:bodyPr wrap="square" rtlCol="0">
            <a:spAutoFit/>
          </a:bodyPr>
          <a:lstStyle/>
          <a:p>
            <a:pPr algn="ctr"/>
            <a:r>
              <a:rPr lang="en-US" dirty="0" smtClean="0"/>
              <a:t>High throughput microscope </a:t>
            </a:r>
            <a:endParaRPr lang="en-US" dirty="0"/>
          </a:p>
        </p:txBody>
      </p:sp>
      <p:sp>
        <p:nvSpPr>
          <p:cNvPr id="21" name="TextBox 20"/>
          <p:cNvSpPr txBox="1"/>
          <p:nvPr/>
        </p:nvSpPr>
        <p:spPr>
          <a:xfrm>
            <a:off x="2944274" y="4420133"/>
            <a:ext cx="1809976" cy="369332"/>
          </a:xfrm>
          <a:prstGeom prst="rect">
            <a:avLst/>
          </a:prstGeom>
          <a:noFill/>
        </p:spPr>
        <p:txBody>
          <a:bodyPr wrap="square" rtlCol="0">
            <a:spAutoFit/>
          </a:bodyPr>
          <a:lstStyle/>
          <a:p>
            <a:pPr algn="ctr"/>
            <a:r>
              <a:rPr lang="en-US" smtClean="0"/>
              <a:t>Storage</a:t>
            </a:r>
            <a:endParaRPr lang="en-US"/>
          </a:p>
        </p:txBody>
      </p:sp>
      <p:sp>
        <p:nvSpPr>
          <p:cNvPr id="22" name="TextBox 21"/>
          <p:cNvSpPr txBox="1"/>
          <p:nvPr/>
        </p:nvSpPr>
        <p:spPr>
          <a:xfrm>
            <a:off x="5451907" y="4420133"/>
            <a:ext cx="1809976" cy="369332"/>
          </a:xfrm>
          <a:prstGeom prst="rect">
            <a:avLst/>
          </a:prstGeom>
          <a:noFill/>
        </p:spPr>
        <p:txBody>
          <a:bodyPr wrap="square" rtlCol="0">
            <a:spAutoFit/>
          </a:bodyPr>
          <a:lstStyle/>
          <a:p>
            <a:pPr algn="ctr"/>
            <a:r>
              <a:rPr lang="en-US" smtClean="0"/>
              <a:t>Analysis program</a:t>
            </a:r>
            <a:endParaRPr lang="en-US"/>
          </a:p>
        </p:txBody>
      </p:sp>
      <p:pic>
        <p:nvPicPr>
          <p:cNvPr id="19" name="Picture 18" descr="example_fr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79" y="1800840"/>
            <a:ext cx="2656005" cy="2097272"/>
          </a:xfrm>
          <a:prstGeom prst="rect">
            <a:avLst/>
          </a:prstGeom>
        </p:spPr>
      </p:pic>
    </p:spTree>
    <p:extLst>
      <p:ext uri="{BB962C8B-B14F-4D97-AF65-F5344CB8AC3E}">
        <p14:creationId xmlns:p14="http://schemas.microsoft.com/office/powerpoint/2010/main" val="8402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Segmentation</a:t>
            </a:r>
          </a:p>
        </p:txBody>
      </p:sp>
      <p:sp>
        <p:nvSpPr>
          <p:cNvPr id="3" name="Content Placeholder 2"/>
          <p:cNvSpPr>
            <a:spLocks noGrp="1"/>
          </p:cNvSpPr>
          <p:nvPr>
            <p:ph idx="1"/>
          </p:nvPr>
        </p:nvSpPr>
        <p:spPr/>
        <p:txBody>
          <a:bodyPr/>
          <a:lstStyle/>
          <a:p>
            <a:r>
              <a:rPr lang="en-US" dirty="0" smtClean="0"/>
              <a:t>Generating an accurate segmentation</a:t>
            </a:r>
          </a:p>
          <a:p>
            <a:endParaRPr lang="en-US" dirty="0"/>
          </a:p>
          <a:p>
            <a:endParaRPr lang="en-US" dirty="0" smtClean="0"/>
          </a:p>
          <a:p>
            <a:endParaRPr lang="en-US" dirty="0" smtClean="0"/>
          </a:p>
          <a:p>
            <a:r>
              <a:rPr lang="en-US" dirty="0" smtClean="0"/>
              <a:t>Apply </a:t>
            </a:r>
            <a:r>
              <a:rPr lang="en-US" dirty="0" smtClean="0"/>
              <a:t>the best </a:t>
            </a:r>
            <a:r>
              <a:rPr lang="en-US" dirty="0" smtClean="0"/>
              <a:t>encoding </a:t>
            </a:r>
            <a:r>
              <a:rPr lang="en-US" dirty="0" smtClean="0"/>
              <a:t>method for foreground region</a:t>
            </a:r>
            <a:endParaRPr lang="en-US" dirty="0"/>
          </a:p>
        </p:txBody>
      </p:sp>
      <p:pic>
        <p:nvPicPr>
          <p:cNvPr id="5" name="Picture 4" descr="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38" y="2681697"/>
            <a:ext cx="6136151" cy="1043146"/>
          </a:xfrm>
          <a:prstGeom prst="rect">
            <a:avLst/>
          </a:prstGeom>
        </p:spPr>
      </p:pic>
      <p:sp>
        <p:nvSpPr>
          <p:cNvPr id="6" name="Slide Number Placeholder 5"/>
          <p:cNvSpPr>
            <a:spLocks noGrp="1"/>
          </p:cNvSpPr>
          <p:nvPr>
            <p:ph type="sldNum" sz="quarter" idx="12"/>
          </p:nvPr>
        </p:nvSpPr>
        <p:spPr/>
        <p:txBody>
          <a:bodyPr/>
          <a:lstStyle/>
          <a:p>
            <a:fld id="{83D37755-D871-3243-875F-265DFA9F13A0}" type="slidenum">
              <a:rPr lang="en-US" smtClean="0"/>
              <a:t>60</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771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System</a:t>
            </a:r>
          </a:p>
        </p:txBody>
      </p:sp>
      <p:pic>
        <p:nvPicPr>
          <p:cNvPr id="5" name="Content Placeholder 4" descr="image_processing_process.pdf"/>
          <p:cNvPicPr>
            <a:picLocks noGrp="1" noChangeAspect="1"/>
          </p:cNvPicPr>
          <p:nvPr>
            <p:ph idx="1"/>
          </p:nvPr>
        </p:nvPicPr>
        <p:blipFill>
          <a:blip r:embed="rId3">
            <a:extLst>
              <a:ext uri="{28A0092B-C50C-407E-A947-70E740481C1C}">
                <a14:useLocalDpi xmlns:a14="http://schemas.microsoft.com/office/drawing/2010/main" val="0"/>
              </a:ext>
            </a:extLst>
          </a:blip>
          <a:srcRect l="-5663" r="-5663"/>
          <a:stretch>
            <a:fillRect/>
          </a:stretch>
        </p:blipFill>
        <p:spPr>
          <a:xfrm>
            <a:off x="1110079" y="2007984"/>
            <a:ext cx="6993544" cy="3846180"/>
          </a:xfrm>
        </p:spPr>
      </p:pic>
      <p:sp>
        <p:nvSpPr>
          <p:cNvPr id="6" name="Rounded Rectangle 5"/>
          <p:cNvSpPr/>
          <p:nvPr/>
        </p:nvSpPr>
        <p:spPr>
          <a:xfrm>
            <a:off x="2400370" y="3588829"/>
            <a:ext cx="925926" cy="598857"/>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cxnSp>
        <p:nvCxnSpPr>
          <p:cNvPr id="7" name="Curved Connector 6"/>
          <p:cNvCxnSpPr/>
          <p:nvPr/>
        </p:nvCxnSpPr>
        <p:spPr>
          <a:xfrm rot="10800000" flipV="1">
            <a:off x="3419063" y="3180522"/>
            <a:ext cx="1880594" cy="715616"/>
          </a:xfrm>
          <a:prstGeom prst="curvedConnector3">
            <a:avLst>
              <a:gd name="adj1" fmla="val 50000"/>
            </a:avLst>
          </a:prstGeom>
          <a:ln w="38100">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p:nvSpPr>
        <p:spPr>
          <a:xfrm>
            <a:off x="5299657" y="2445874"/>
            <a:ext cx="3017187" cy="591531"/>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How to find a good pair of images?</a:t>
            </a:r>
          </a:p>
          <a:p>
            <a:pPr marL="0" indent="0">
              <a:buNone/>
            </a:pPr>
            <a:r>
              <a:rPr lang="en-US" sz="2000" b="1" dirty="0" smtClean="0"/>
              <a:t>-&gt; Use </a:t>
            </a:r>
            <a:r>
              <a:rPr lang="en-US" sz="2000" b="1" dirty="0"/>
              <a:t>IMU signal</a:t>
            </a:r>
          </a:p>
        </p:txBody>
      </p:sp>
      <p:sp>
        <p:nvSpPr>
          <p:cNvPr id="3" name="Slide Number Placeholder 2"/>
          <p:cNvSpPr>
            <a:spLocks noGrp="1"/>
          </p:cNvSpPr>
          <p:nvPr>
            <p:ph type="sldNum" sz="quarter" idx="12"/>
          </p:nvPr>
        </p:nvSpPr>
        <p:spPr/>
        <p:txBody>
          <a:bodyPr/>
          <a:lstStyle/>
          <a:p>
            <a:fld id="{83D37755-D871-3243-875F-265DFA9F13A0}" type="slidenum">
              <a:rPr lang="en-US" smtClean="0"/>
              <a:t>61</a:t>
            </a:fld>
            <a:endParaRPr lang="en-US"/>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267308" y="2007984"/>
            <a:ext cx="3819127" cy="2179702"/>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 name="TextBox 3"/>
          <p:cNvSpPr txBox="1"/>
          <p:nvPr/>
        </p:nvSpPr>
        <p:spPr>
          <a:xfrm>
            <a:off x="2247817" y="1663159"/>
            <a:ext cx="2005164" cy="369332"/>
          </a:xfrm>
          <a:prstGeom prst="rect">
            <a:avLst/>
          </a:prstGeom>
          <a:noFill/>
        </p:spPr>
        <p:txBody>
          <a:bodyPr wrap="none" rtlCol="0">
            <a:spAutoFit/>
          </a:bodyPr>
          <a:lstStyle/>
          <a:p>
            <a:r>
              <a:rPr lang="en-US" b="1" dirty="0" smtClean="0"/>
              <a:t>Multi-view capture</a:t>
            </a:r>
            <a:endParaRPr lang="en-US" b="1" dirty="0"/>
          </a:p>
        </p:txBody>
      </p:sp>
      <p:sp>
        <p:nvSpPr>
          <p:cNvPr id="12" name="Rounded Rectangle 11"/>
          <p:cNvSpPr/>
          <p:nvPr/>
        </p:nvSpPr>
        <p:spPr>
          <a:xfrm>
            <a:off x="5541847" y="3538330"/>
            <a:ext cx="2237179" cy="1537253"/>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3" name="Rounded Rectangle 12"/>
          <p:cNvSpPr/>
          <p:nvPr/>
        </p:nvSpPr>
        <p:spPr>
          <a:xfrm>
            <a:off x="4376752" y="4019184"/>
            <a:ext cx="2421613" cy="1656524"/>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4" name="Rounded Rectangle 13"/>
          <p:cNvSpPr/>
          <p:nvPr/>
        </p:nvSpPr>
        <p:spPr>
          <a:xfrm>
            <a:off x="1860687" y="4496264"/>
            <a:ext cx="2516065" cy="1247760"/>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5" name="TextBox 14"/>
          <p:cNvSpPr txBox="1"/>
          <p:nvPr/>
        </p:nvSpPr>
        <p:spPr>
          <a:xfrm>
            <a:off x="5250847" y="3179715"/>
            <a:ext cx="2875082" cy="369332"/>
          </a:xfrm>
          <a:prstGeom prst="rect">
            <a:avLst/>
          </a:prstGeom>
          <a:noFill/>
        </p:spPr>
        <p:txBody>
          <a:bodyPr wrap="none" rtlCol="0">
            <a:spAutoFit/>
          </a:bodyPr>
          <a:lstStyle/>
          <a:p>
            <a:r>
              <a:rPr lang="en-US" b="1" dirty="0" smtClean="0"/>
              <a:t>Generate depth information</a:t>
            </a:r>
            <a:endParaRPr lang="en-US" b="1" dirty="0"/>
          </a:p>
        </p:txBody>
      </p:sp>
      <p:sp>
        <p:nvSpPr>
          <p:cNvPr id="16" name="TextBox 15"/>
          <p:cNvSpPr txBox="1"/>
          <p:nvPr/>
        </p:nvSpPr>
        <p:spPr>
          <a:xfrm>
            <a:off x="4414126" y="5639121"/>
            <a:ext cx="2433871" cy="369332"/>
          </a:xfrm>
          <a:prstGeom prst="rect">
            <a:avLst/>
          </a:prstGeom>
          <a:noFill/>
        </p:spPr>
        <p:txBody>
          <a:bodyPr wrap="none" rtlCol="0">
            <a:spAutoFit/>
          </a:bodyPr>
          <a:lstStyle/>
          <a:p>
            <a:r>
              <a:rPr lang="en-US" b="1" dirty="0" smtClean="0"/>
              <a:t>Generate segmentation</a:t>
            </a:r>
            <a:endParaRPr lang="en-US" b="1" dirty="0"/>
          </a:p>
        </p:txBody>
      </p:sp>
      <p:sp>
        <p:nvSpPr>
          <p:cNvPr id="17" name="TextBox 16"/>
          <p:cNvSpPr txBox="1"/>
          <p:nvPr/>
        </p:nvSpPr>
        <p:spPr>
          <a:xfrm>
            <a:off x="1827454" y="5729436"/>
            <a:ext cx="2700067" cy="646331"/>
          </a:xfrm>
          <a:prstGeom prst="rect">
            <a:avLst/>
          </a:prstGeom>
          <a:noFill/>
        </p:spPr>
        <p:txBody>
          <a:bodyPr wrap="square" rtlCol="0">
            <a:spAutoFit/>
          </a:bodyPr>
          <a:lstStyle/>
          <a:p>
            <a:r>
              <a:rPr lang="en-US" b="1" dirty="0" smtClean="0"/>
              <a:t>Compress foreground and background separately</a:t>
            </a:r>
            <a:endParaRPr lang="en-US" b="1" dirty="0"/>
          </a:p>
        </p:txBody>
      </p:sp>
    </p:spTree>
    <p:extLst>
      <p:ext uri="{BB962C8B-B14F-4D97-AF65-F5344CB8AC3E}">
        <p14:creationId xmlns:p14="http://schemas.microsoft.com/office/powerpoint/2010/main" val="2074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1"/>
      <p:bldP spid="9" grpId="0" animBg="1"/>
      <p:bldP spid="9" grpId="1" animBg="1"/>
      <p:bldP spid="4" grpId="0"/>
      <p:bldP spid="4" grpId="1"/>
      <p:bldP spid="12" grpId="0" animBg="1"/>
      <p:bldP spid="12" grpId="1" animBg="1"/>
      <p:bldP spid="13" grpId="0" animBg="1"/>
      <p:bldP spid="13" grpId="1" animBg="1"/>
      <p:bldP spid="14" grpId="0" animBg="1"/>
      <p:bldP spid="14" grpId="1" animBg="1"/>
      <p:bldP spid="15" grpId="1"/>
      <p:bldP spid="15" grpId="2"/>
      <p:bldP spid="16" grpId="0"/>
      <p:bldP spid="16" grpId="1"/>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smtClean="0">
                <a:latin typeface="Helvetica" charset="0"/>
                <a:ea typeface="Helvetica" charset="0"/>
                <a:cs typeface="Helvetica" charset="0"/>
              </a:rPr>
              <a:t>IMU-guided multi-view capture</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182181" y="1217212"/>
            <a:ext cx="7886700" cy="4351338"/>
          </a:xfrm>
        </p:spPr>
        <p:txBody>
          <a:bodyPr/>
          <a:lstStyle/>
          <a:p>
            <a:r>
              <a:rPr lang="en-US" altLang="zh-CN" dirty="0" smtClean="0"/>
              <a:t>Record phone sensor (IMU) readings when capturing multiple views</a:t>
            </a:r>
          </a:p>
          <a:p>
            <a:r>
              <a:rPr lang="en-US" altLang="zh-CN" dirty="0" smtClean="0"/>
              <a:t>Train a decision tree model</a:t>
            </a:r>
          </a:p>
          <a:p>
            <a:r>
              <a:rPr lang="en-US" altLang="zh-CN" dirty="0" smtClean="0"/>
              <a:t>Use the model and IMU reading to predict the good pair of images</a:t>
            </a:r>
          </a:p>
        </p:txBody>
      </p:sp>
      <p:pic>
        <p:nvPicPr>
          <p:cNvPr id="3" name="Picture 2" descr="accurac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2" y="4401700"/>
            <a:ext cx="3300789" cy="1488591"/>
          </a:xfrm>
          <a:prstGeom prst="rect">
            <a:avLst/>
          </a:prstGeom>
        </p:spPr>
      </p:pic>
      <p:sp>
        <p:nvSpPr>
          <p:cNvPr id="5" name="Slide Number Placeholder 4"/>
          <p:cNvSpPr>
            <a:spLocks noGrp="1"/>
          </p:cNvSpPr>
          <p:nvPr>
            <p:ph type="sldNum" sz="quarter" idx="12"/>
          </p:nvPr>
        </p:nvSpPr>
        <p:spPr/>
        <p:txBody>
          <a:bodyPr/>
          <a:lstStyle/>
          <a:p>
            <a:fld id="{83D37755-D871-3243-875F-265DFA9F13A0}" type="slidenum">
              <a:rPr lang="en-US" smtClean="0"/>
              <a:t>62</a:t>
            </a:fld>
            <a:endParaRPr lang="en-US" dirty="0"/>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067782" y="4158785"/>
            <a:ext cx="672156" cy="358992"/>
          </a:xfrm>
          <a:prstGeom prst="rect">
            <a:avLst/>
          </a:prstGeom>
        </p:spPr>
      </p:pic>
      <p:pic>
        <p:nvPicPr>
          <p:cNvPr id="10" name="Picture 9"/>
          <p:cNvPicPr>
            <a:picLocks noChangeAspect="1"/>
          </p:cNvPicPr>
          <p:nvPr/>
        </p:nvPicPr>
        <p:blipFill>
          <a:blip r:embed="rId5"/>
          <a:stretch>
            <a:fillRect/>
          </a:stretch>
        </p:blipFill>
        <p:spPr>
          <a:xfrm>
            <a:off x="391666" y="4170112"/>
            <a:ext cx="1295400" cy="800100"/>
          </a:xfrm>
          <a:prstGeom prst="rect">
            <a:avLst/>
          </a:prstGeom>
        </p:spPr>
      </p:pic>
      <p:pic>
        <p:nvPicPr>
          <p:cNvPr id="11" name="Picture 10"/>
          <p:cNvPicPr>
            <a:picLocks noChangeAspect="1"/>
          </p:cNvPicPr>
          <p:nvPr/>
        </p:nvPicPr>
        <p:blipFill>
          <a:blip r:embed="rId4"/>
          <a:stretch>
            <a:fillRect/>
          </a:stretch>
        </p:blipFill>
        <p:spPr>
          <a:xfrm>
            <a:off x="2220182" y="4311185"/>
            <a:ext cx="672156" cy="358992"/>
          </a:xfrm>
          <a:prstGeom prst="rect">
            <a:avLst/>
          </a:prstGeom>
        </p:spPr>
      </p:pic>
      <p:pic>
        <p:nvPicPr>
          <p:cNvPr id="12" name="Picture 11"/>
          <p:cNvPicPr>
            <a:picLocks noChangeAspect="1"/>
          </p:cNvPicPr>
          <p:nvPr/>
        </p:nvPicPr>
        <p:blipFill>
          <a:blip r:embed="rId4"/>
          <a:stretch>
            <a:fillRect/>
          </a:stretch>
        </p:blipFill>
        <p:spPr>
          <a:xfrm>
            <a:off x="2348785" y="4436597"/>
            <a:ext cx="672156" cy="358992"/>
          </a:xfrm>
          <a:prstGeom prst="rect">
            <a:avLst/>
          </a:prstGeom>
        </p:spPr>
      </p:pic>
      <p:pic>
        <p:nvPicPr>
          <p:cNvPr id="13" name="Picture 12"/>
          <p:cNvPicPr>
            <a:picLocks noChangeAspect="1"/>
          </p:cNvPicPr>
          <p:nvPr/>
        </p:nvPicPr>
        <p:blipFill>
          <a:blip r:embed="rId4"/>
          <a:stretch>
            <a:fillRect/>
          </a:stretch>
        </p:blipFill>
        <p:spPr>
          <a:xfrm>
            <a:off x="2524982" y="4615985"/>
            <a:ext cx="672156" cy="358992"/>
          </a:xfrm>
          <a:prstGeom prst="rect">
            <a:avLst/>
          </a:prstGeom>
        </p:spPr>
      </p:pic>
      <p:sp>
        <p:nvSpPr>
          <p:cNvPr id="14" name="Rounded Rectangle 13"/>
          <p:cNvSpPr/>
          <p:nvPr/>
        </p:nvSpPr>
        <p:spPr>
          <a:xfrm>
            <a:off x="1192251" y="4479878"/>
            <a:ext cx="405434" cy="513418"/>
          </a:xfrm>
          <a:prstGeom prst="round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pic>
        <p:nvPicPr>
          <p:cNvPr id="15" name="Picture 14"/>
          <p:cNvPicPr>
            <a:picLocks noChangeAspect="1"/>
          </p:cNvPicPr>
          <p:nvPr/>
        </p:nvPicPr>
        <p:blipFill>
          <a:blip r:embed="rId6"/>
          <a:stretch>
            <a:fillRect/>
          </a:stretch>
        </p:blipFill>
        <p:spPr>
          <a:xfrm>
            <a:off x="2412610" y="5325384"/>
            <a:ext cx="1114176" cy="878722"/>
          </a:xfrm>
          <a:prstGeom prst="rect">
            <a:avLst/>
          </a:prstGeom>
        </p:spPr>
      </p:pic>
      <p:sp>
        <p:nvSpPr>
          <p:cNvPr id="16" name="TextBox 15"/>
          <p:cNvSpPr txBox="1"/>
          <p:nvPr/>
        </p:nvSpPr>
        <p:spPr>
          <a:xfrm>
            <a:off x="182181" y="5811491"/>
            <a:ext cx="1498632" cy="646331"/>
          </a:xfrm>
          <a:prstGeom prst="rect">
            <a:avLst/>
          </a:prstGeom>
          <a:noFill/>
        </p:spPr>
        <p:txBody>
          <a:bodyPr wrap="square" rtlCol="0">
            <a:spAutoFit/>
          </a:bodyPr>
          <a:lstStyle/>
          <a:p>
            <a:pPr algn="ctr"/>
            <a:r>
              <a:rPr lang="en-US" b="1" dirty="0" smtClean="0"/>
              <a:t>Capture IMU reading</a:t>
            </a:r>
            <a:endParaRPr lang="en-US" b="1" dirty="0"/>
          </a:p>
        </p:txBody>
      </p:sp>
      <p:sp>
        <p:nvSpPr>
          <p:cNvPr id="17" name="TextBox 16"/>
          <p:cNvSpPr txBox="1"/>
          <p:nvPr/>
        </p:nvSpPr>
        <p:spPr>
          <a:xfrm>
            <a:off x="3190739" y="4284222"/>
            <a:ext cx="508473" cy="861774"/>
          </a:xfrm>
          <a:prstGeom prst="rect">
            <a:avLst/>
          </a:prstGeom>
          <a:noFill/>
        </p:spPr>
        <p:txBody>
          <a:bodyPr wrap="none" rtlCol="0">
            <a:spAutoFit/>
          </a:bodyPr>
          <a:lstStyle/>
          <a:p>
            <a:r>
              <a:rPr lang="en-US" sz="1000" b="1" dirty="0" smtClean="0"/>
              <a:t>IMU 0</a:t>
            </a:r>
          </a:p>
          <a:p>
            <a:r>
              <a:rPr lang="en-US" sz="1000" b="1" dirty="0" smtClean="0"/>
              <a:t>IMU 1</a:t>
            </a:r>
          </a:p>
          <a:p>
            <a:r>
              <a:rPr lang="en-US" sz="1000" b="1" dirty="0" smtClean="0"/>
              <a:t>IMU 2</a:t>
            </a:r>
          </a:p>
          <a:p>
            <a:r>
              <a:rPr lang="en-US" sz="1000" b="1" dirty="0" smtClean="0"/>
              <a:t>IMU 3</a:t>
            </a:r>
          </a:p>
          <a:p>
            <a:r>
              <a:rPr lang="mr-IN" sz="1000" b="1" dirty="0" smtClean="0"/>
              <a:t>…</a:t>
            </a:r>
            <a:endParaRPr lang="en-US" sz="1000" b="1" dirty="0"/>
          </a:p>
        </p:txBody>
      </p:sp>
      <p:sp>
        <p:nvSpPr>
          <p:cNvPr id="18" name="TextBox 17"/>
          <p:cNvSpPr txBox="1"/>
          <p:nvPr/>
        </p:nvSpPr>
        <p:spPr>
          <a:xfrm>
            <a:off x="2451066" y="4814232"/>
            <a:ext cx="1032232" cy="369332"/>
          </a:xfrm>
          <a:prstGeom prst="rect">
            <a:avLst/>
          </a:prstGeom>
          <a:noFill/>
        </p:spPr>
        <p:txBody>
          <a:bodyPr wrap="square" rtlCol="0">
            <a:spAutoFit/>
          </a:bodyPr>
          <a:lstStyle/>
          <a:p>
            <a:r>
              <a:rPr lang="mr-IN" b="1" dirty="0" smtClean="0"/>
              <a:t>…</a:t>
            </a:r>
            <a:endParaRPr lang="en-US" b="1" dirty="0"/>
          </a:p>
        </p:txBody>
      </p:sp>
      <p:cxnSp>
        <p:nvCxnSpPr>
          <p:cNvPr id="19" name="Straight Arrow Connector 18"/>
          <p:cNvCxnSpPr/>
          <p:nvPr/>
        </p:nvCxnSpPr>
        <p:spPr>
          <a:xfrm>
            <a:off x="2932102" y="506414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4291748" y="3999721"/>
            <a:ext cx="1114176" cy="878722"/>
          </a:xfrm>
          <a:prstGeom prst="rect">
            <a:avLst/>
          </a:prstGeom>
        </p:spPr>
      </p:pic>
      <p:pic>
        <p:nvPicPr>
          <p:cNvPr id="21" name="Picture 20"/>
          <p:cNvPicPr>
            <a:picLocks noChangeAspect="1"/>
          </p:cNvPicPr>
          <p:nvPr/>
        </p:nvPicPr>
        <p:blipFill>
          <a:blip r:embed="rId5"/>
          <a:stretch>
            <a:fillRect/>
          </a:stretch>
        </p:blipFill>
        <p:spPr>
          <a:xfrm>
            <a:off x="4149055" y="5028144"/>
            <a:ext cx="1295400" cy="800100"/>
          </a:xfrm>
          <a:prstGeom prst="rect">
            <a:avLst/>
          </a:prstGeom>
        </p:spPr>
      </p:pic>
      <p:cxnSp>
        <p:nvCxnSpPr>
          <p:cNvPr id="22" name="Straight Arrow Connector 21"/>
          <p:cNvCxnSpPr/>
          <p:nvPr/>
        </p:nvCxnSpPr>
        <p:spPr>
          <a:xfrm>
            <a:off x="4848836" y="4906401"/>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23664" y="5091649"/>
            <a:ext cx="306233" cy="550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41026" y="6176799"/>
            <a:ext cx="1498632" cy="369332"/>
          </a:xfrm>
          <a:prstGeom prst="rect">
            <a:avLst/>
          </a:prstGeom>
          <a:noFill/>
        </p:spPr>
        <p:txBody>
          <a:bodyPr wrap="square" rtlCol="0">
            <a:spAutoFit/>
          </a:bodyPr>
          <a:lstStyle/>
          <a:p>
            <a:r>
              <a:rPr lang="en-US" b="1" dirty="0" smtClean="0"/>
              <a:t>Train model</a:t>
            </a:r>
            <a:endParaRPr lang="en-US" b="1" dirty="0"/>
          </a:p>
        </p:txBody>
      </p:sp>
      <p:sp>
        <p:nvSpPr>
          <p:cNvPr id="29" name="TextBox 28"/>
          <p:cNvSpPr txBox="1"/>
          <p:nvPr/>
        </p:nvSpPr>
        <p:spPr>
          <a:xfrm>
            <a:off x="3992336" y="5751160"/>
            <a:ext cx="1649748" cy="923330"/>
          </a:xfrm>
          <a:prstGeom prst="rect">
            <a:avLst/>
          </a:prstGeom>
          <a:noFill/>
        </p:spPr>
        <p:txBody>
          <a:bodyPr wrap="square" rtlCol="0">
            <a:spAutoFit/>
          </a:bodyPr>
          <a:lstStyle/>
          <a:p>
            <a:pPr algn="ctr"/>
            <a:r>
              <a:rPr lang="en-US" b="1" dirty="0" smtClean="0"/>
              <a:t>Predict good time for capturing</a:t>
            </a:r>
            <a:endParaRPr lang="en-US" b="1" dirty="0"/>
          </a:p>
        </p:txBody>
      </p:sp>
      <p:sp>
        <p:nvSpPr>
          <p:cNvPr id="30" name="TextBox 29"/>
          <p:cNvSpPr txBox="1"/>
          <p:nvPr/>
        </p:nvSpPr>
        <p:spPr>
          <a:xfrm>
            <a:off x="712336" y="3679343"/>
            <a:ext cx="490840" cy="369332"/>
          </a:xfrm>
          <a:prstGeom prst="rect">
            <a:avLst/>
          </a:prstGeom>
          <a:noFill/>
        </p:spPr>
        <p:txBody>
          <a:bodyPr wrap="none" rtlCol="0">
            <a:spAutoFit/>
          </a:bodyPr>
          <a:lstStyle/>
          <a:p>
            <a:r>
              <a:rPr lang="en-US" dirty="0" smtClean="0"/>
              <a:t>①</a:t>
            </a:r>
            <a:endParaRPr lang="en-US" dirty="0"/>
          </a:p>
        </p:txBody>
      </p:sp>
      <p:sp>
        <p:nvSpPr>
          <p:cNvPr id="31" name="TextBox 30"/>
          <p:cNvSpPr txBox="1"/>
          <p:nvPr/>
        </p:nvSpPr>
        <p:spPr>
          <a:xfrm>
            <a:off x="2706298" y="3690330"/>
            <a:ext cx="490840" cy="369332"/>
          </a:xfrm>
          <a:prstGeom prst="rect">
            <a:avLst/>
          </a:prstGeom>
          <a:noFill/>
        </p:spPr>
        <p:txBody>
          <a:bodyPr wrap="none" rtlCol="0">
            <a:spAutoFit/>
          </a:bodyPr>
          <a:lstStyle/>
          <a:p>
            <a:r>
              <a:rPr lang="en-US" dirty="0" smtClean="0"/>
              <a:t>②</a:t>
            </a:r>
            <a:endParaRPr lang="en-US" dirty="0"/>
          </a:p>
        </p:txBody>
      </p:sp>
      <p:sp>
        <p:nvSpPr>
          <p:cNvPr id="32" name="TextBox 31"/>
          <p:cNvSpPr txBox="1"/>
          <p:nvPr/>
        </p:nvSpPr>
        <p:spPr>
          <a:xfrm>
            <a:off x="4607655" y="3684048"/>
            <a:ext cx="490840" cy="369332"/>
          </a:xfrm>
          <a:prstGeom prst="rect">
            <a:avLst/>
          </a:prstGeom>
          <a:noFill/>
        </p:spPr>
        <p:txBody>
          <a:bodyPr wrap="none" rtlCol="0">
            <a:spAutoFit/>
          </a:bodyPr>
          <a:lstStyle/>
          <a:p>
            <a:r>
              <a:rPr lang="en-US" dirty="0" smtClean="0"/>
              <a:t>③</a:t>
            </a:r>
            <a:endParaRPr lang="en-US" dirty="0"/>
          </a:p>
        </p:txBody>
      </p:sp>
      <p:cxnSp>
        <p:nvCxnSpPr>
          <p:cNvPr id="33" name="Straight Arrow Connector 32"/>
          <p:cNvCxnSpPr/>
          <p:nvPr/>
        </p:nvCxnSpPr>
        <p:spPr>
          <a:xfrm>
            <a:off x="1685611" y="5152239"/>
            <a:ext cx="718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26786" y="5152239"/>
            <a:ext cx="667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94124"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39" name="Rounded Rectangle 38"/>
          <p:cNvSpPr/>
          <p:nvPr/>
        </p:nvSpPr>
        <p:spPr>
          <a:xfrm>
            <a:off x="2020022" y="3512168"/>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40" name="Rounded Rectangle 39"/>
          <p:cNvSpPr/>
          <p:nvPr/>
        </p:nvSpPr>
        <p:spPr>
          <a:xfrm>
            <a:off x="3992336" y="3483775"/>
            <a:ext cx="1681179" cy="3209307"/>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TextBox 7"/>
          <p:cNvSpPr txBox="1"/>
          <p:nvPr/>
        </p:nvSpPr>
        <p:spPr>
          <a:xfrm>
            <a:off x="9740348" y="38961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29" grpId="0"/>
      <p:bldP spid="31" grpId="0"/>
      <p:bldP spid="32" grpId="0"/>
      <p:bldP spid="39" grpId="0" animBg="1"/>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multi-view capture optimization</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63</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real-time multiple view capture and depth estimation</a:t>
            </a:r>
            <a:endParaRPr lang="en-US" dirty="0"/>
          </a:p>
          <a:p>
            <a:pPr marL="0" indent="0">
              <a:buNone/>
            </a:pPr>
            <a:r>
              <a:rPr lang="en-US"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779358" y="3491595"/>
            <a:ext cx="3263900" cy="2527300"/>
          </a:xfrm>
          <a:prstGeom prst="rect">
            <a:avLst/>
          </a:prstGeom>
        </p:spPr>
      </p:pic>
      <p:sp>
        <p:nvSpPr>
          <p:cNvPr id="6" name="Rectangle 5"/>
          <p:cNvSpPr/>
          <p:nvPr/>
        </p:nvSpPr>
        <p:spPr>
          <a:xfrm>
            <a:off x="628636" y="6248629"/>
            <a:ext cx="5022174" cy="215444"/>
          </a:xfrm>
          <a:prstGeom prst="rect">
            <a:avLst/>
          </a:prstGeom>
        </p:spPr>
        <p:txBody>
          <a:bodyPr wrap="square">
            <a:spAutoFit/>
          </a:bodyPr>
          <a:lstStyle/>
          <a:p>
            <a:r>
              <a:rPr lang="en-US" sz="800" dirty="0"/>
              <a:t>http://</a:t>
            </a:r>
            <a:r>
              <a:rPr lang="en-US" sz="800" dirty="0" err="1"/>
              <a:t>hrl.informatik.uni-freiburg.de</a:t>
            </a:r>
            <a:r>
              <a:rPr lang="en-US" sz="800" dirty="0"/>
              <a:t>/icra13ws/pics/cover-octomap-2.png</a:t>
            </a:r>
          </a:p>
        </p:txBody>
      </p:sp>
      <p:sp>
        <p:nvSpPr>
          <p:cNvPr id="7" name="TextBox 6"/>
          <p:cNvSpPr txBox="1"/>
          <p:nvPr/>
        </p:nvSpPr>
        <p:spPr>
          <a:xfrm>
            <a:off x="1411258" y="3072251"/>
            <a:ext cx="2000099" cy="369332"/>
          </a:xfrm>
          <a:prstGeom prst="rect">
            <a:avLst/>
          </a:prstGeom>
          <a:noFill/>
        </p:spPr>
        <p:txBody>
          <a:bodyPr wrap="none" rtlCol="0">
            <a:spAutoFit/>
          </a:bodyPr>
          <a:lstStyle/>
          <a:p>
            <a:r>
              <a:rPr lang="en-US" dirty="0" smtClean="0"/>
              <a:t>Obstacle avoidance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0" y="3485924"/>
            <a:ext cx="2538642" cy="2538642"/>
          </a:xfrm>
          <a:prstGeom prst="rect">
            <a:avLst/>
          </a:prstGeom>
        </p:spPr>
      </p:pic>
      <p:sp>
        <p:nvSpPr>
          <p:cNvPr id="11" name="TextBox 10"/>
          <p:cNvSpPr txBox="1"/>
          <p:nvPr/>
        </p:nvSpPr>
        <p:spPr>
          <a:xfrm>
            <a:off x="4740368" y="3105977"/>
            <a:ext cx="3849965" cy="369332"/>
          </a:xfrm>
          <a:prstGeom prst="rect">
            <a:avLst/>
          </a:prstGeom>
          <a:noFill/>
        </p:spPr>
        <p:txBody>
          <a:bodyPr wrap="none" rtlCol="0">
            <a:spAutoFit/>
          </a:bodyPr>
          <a:lstStyle/>
          <a:p>
            <a:r>
              <a:rPr lang="en-US" smtClean="0"/>
              <a:t>Simultaneous </a:t>
            </a:r>
            <a:r>
              <a:rPr lang="en-US" dirty="0" smtClean="0"/>
              <a:t>localization and mapping</a:t>
            </a:r>
            <a:endParaRPr lang="en-US" dirty="0"/>
          </a:p>
        </p:txBody>
      </p:sp>
      <p:sp>
        <p:nvSpPr>
          <p:cNvPr id="12" name="Rectangle 11"/>
          <p:cNvSpPr/>
          <p:nvPr/>
        </p:nvSpPr>
        <p:spPr>
          <a:xfrm>
            <a:off x="4740368" y="6248629"/>
            <a:ext cx="4572000" cy="215444"/>
          </a:xfrm>
          <a:prstGeom prst="rect">
            <a:avLst/>
          </a:prstGeom>
        </p:spPr>
        <p:txBody>
          <a:bodyPr>
            <a:spAutoFit/>
          </a:bodyPr>
          <a:lstStyle/>
          <a:p>
            <a:r>
              <a:rPr lang="en-US" sz="800" dirty="0"/>
              <a:t>http://</a:t>
            </a:r>
            <a:r>
              <a:rPr lang="en-US" sz="800" dirty="0" err="1"/>
              <a:t>www.societyofrobots.com</a:t>
            </a:r>
            <a:r>
              <a:rPr lang="en-US" sz="800" dirty="0"/>
              <a:t>/images/</a:t>
            </a:r>
            <a:r>
              <a:rPr lang="en-US" sz="800" dirty="0" err="1"/>
              <a:t>sensors_IRSLAM.gif</a:t>
            </a:r>
            <a:endParaRPr lang="en-US" sz="800" dirty="0"/>
          </a:p>
        </p:txBody>
      </p:sp>
    </p:spTree>
    <p:extLst>
      <p:ext uri="{BB962C8B-B14F-4D97-AF65-F5344CB8AC3E}">
        <p14:creationId xmlns:p14="http://schemas.microsoft.com/office/powerpoint/2010/main" val="322995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Image encoding</a:t>
            </a:r>
          </a:p>
        </p:txBody>
      </p:sp>
      <p:pic>
        <p:nvPicPr>
          <p:cNvPr id="5" name="Content Placeholder 4" descr="encoding_details.pdf"/>
          <p:cNvPicPr>
            <a:picLocks noGrp="1" noChangeAspect="1"/>
          </p:cNvPicPr>
          <p:nvPr>
            <p:ph idx="1"/>
          </p:nvPr>
        </p:nvPicPr>
        <p:blipFill>
          <a:blip r:embed="rId3">
            <a:extLst>
              <a:ext uri="{28A0092B-C50C-407E-A947-70E740481C1C}">
                <a14:useLocalDpi xmlns:a14="http://schemas.microsoft.com/office/drawing/2010/main" val="0"/>
              </a:ext>
            </a:extLst>
          </a:blip>
          <a:srcRect l="-59099" r="-59099"/>
          <a:stretch>
            <a:fillRect/>
          </a:stretch>
        </p:blipFill>
        <p:spPr>
          <a:xfrm>
            <a:off x="146878" y="1407859"/>
            <a:ext cx="9175098" cy="5045950"/>
          </a:xfrm>
        </p:spPr>
      </p:pic>
      <p:sp>
        <p:nvSpPr>
          <p:cNvPr id="6" name="Rounded Rectangle 5"/>
          <p:cNvSpPr/>
          <p:nvPr/>
        </p:nvSpPr>
        <p:spPr>
          <a:xfrm>
            <a:off x="3157140" y="4271650"/>
            <a:ext cx="924530" cy="4063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8" name="Rounded Rectangle 7"/>
          <p:cNvSpPr/>
          <p:nvPr/>
        </p:nvSpPr>
        <p:spPr>
          <a:xfrm>
            <a:off x="4178987" y="4013842"/>
            <a:ext cx="825114" cy="412384"/>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9" name="Rounded Rectangle 8"/>
          <p:cNvSpPr/>
          <p:nvPr/>
        </p:nvSpPr>
        <p:spPr>
          <a:xfrm>
            <a:off x="5152567" y="3721424"/>
            <a:ext cx="1102459" cy="33272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sp>
        <p:nvSpPr>
          <p:cNvPr id="10" name="Content Placeholder 5"/>
          <p:cNvSpPr txBox="1">
            <a:spLocks/>
          </p:cNvSpPr>
          <p:nvPr/>
        </p:nvSpPr>
        <p:spPr>
          <a:xfrm>
            <a:off x="255320" y="3840391"/>
            <a:ext cx="2045677" cy="1420722"/>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frequency component coefficients / quantization</a:t>
            </a:r>
          </a:p>
          <a:p>
            <a:pPr marL="0" indent="0">
              <a:buNone/>
            </a:pPr>
            <a:endParaRPr lang="en-US" sz="2000" dirty="0"/>
          </a:p>
        </p:txBody>
      </p:sp>
      <p:cxnSp>
        <p:nvCxnSpPr>
          <p:cNvPr id="11" name="Curved Connector 10"/>
          <p:cNvCxnSpPr>
            <a:endCxn id="6" idx="1"/>
          </p:cNvCxnSpPr>
          <p:nvPr/>
        </p:nvCxnSpPr>
        <p:spPr>
          <a:xfrm>
            <a:off x="1669774" y="4426226"/>
            <a:ext cx="1487366" cy="48608"/>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a:off x="2102281" y="4041013"/>
            <a:ext cx="2070357" cy="13131"/>
          </a:xfrm>
          <a:prstGeom prst="curvedConnector3">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4" name="Content Placeholder 5"/>
          <p:cNvSpPr txBox="1">
            <a:spLocks/>
          </p:cNvSpPr>
          <p:nvPr/>
        </p:nvSpPr>
        <p:spPr>
          <a:xfrm>
            <a:off x="7074993" y="3951929"/>
            <a:ext cx="1581667" cy="92075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Reduce mesh density</a:t>
            </a:r>
          </a:p>
          <a:p>
            <a:pPr marL="0" indent="0">
              <a:buNone/>
            </a:pPr>
            <a:endParaRPr lang="en-US" sz="1200" dirty="0"/>
          </a:p>
        </p:txBody>
      </p:sp>
      <p:cxnSp>
        <p:nvCxnSpPr>
          <p:cNvPr id="15" name="Curved Connector 14"/>
          <p:cNvCxnSpPr/>
          <p:nvPr/>
        </p:nvCxnSpPr>
        <p:spPr>
          <a:xfrm rot="10800000">
            <a:off x="6255027" y="3887784"/>
            <a:ext cx="813617" cy="159578"/>
          </a:xfrm>
          <a:prstGeom prst="curvedConnector3">
            <a:avLst>
              <a:gd name="adj1" fmla="val 50000"/>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83D37755-D871-3243-875F-265DFA9F13A0}" type="slidenum">
              <a:rPr lang="en-US" smtClean="0"/>
              <a:t>64</a:t>
            </a:fld>
            <a:endParaRPr lang="en-US"/>
          </a:p>
        </p:txBody>
      </p:sp>
      <p:cxnSp>
        <p:nvCxnSpPr>
          <p:cNvPr id="16" name="Straight Connector 1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sp>
        <p:nvSpPr>
          <p:cNvPr id="5" name="Slide Number Placeholder 4"/>
          <p:cNvSpPr>
            <a:spLocks noGrp="1"/>
          </p:cNvSpPr>
          <p:nvPr>
            <p:ph type="sldNum" sz="quarter" idx="12"/>
          </p:nvPr>
        </p:nvSpPr>
        <p:spPr>
          <a:xfrm>
            <a:off x="5951106" y="6541309"/>
            <a:ext cx="2057400" cy="365125"/>
          </a:xfrm>
        </p:spPr>
        <p:txBody>
          <a:bodyPr/>
          <a:lstStyle/>
          <a:p>
            <a:fld id="{83D37755-D871-3243-875F-265DFA9F13A0}" type="slidenum">
              <a:rPr lang="en-US" smtClean="0"/>
              <a:t>65</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68809" y="2155640"/>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DCT</a:t>
            </a:r>
            <a:endParaRPr lang="en-US" dirty="0"/>
          </a:p>
        </p:txBody>
      </p:sp>
      <p:cxnSp>
        <p:nvCxnSpPr>
          <p:cNvPr id="12" name="Straight Connector 11"/>
          <p:cNvCxnSpPr/>
          <p:nvPr/>
        </p:nvCxnSpPr>
        <p:spPr>
          <a:xfrm>
            <a:off x="4342319" y="1845920"/>
            <a:ext cx="21538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24025" y="1877809"/>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844" y="2138580"/>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15" name="Straight Connector 14"/>
          <p:cNvCxnSpPr/>
          <p:nvPr/>
        </p:nvCxnSpPr>
        <p:spPr>
          <a:xfrm>
            <a:off x="7016197" y="1839493"/>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27817" y="1839371"/>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59101" y="3785553"/>
            <a:ext cx="3307035" cy="646331"/>
          </a:xfrm>
          <a:prstGeom prst="rect">
            <a:avLst/>
          </a:prstGeom>
          <a:noFill/>
        </p:spPr>
        <p:txBody>
          <a:bodyPr wrap="square" rtlCol="0">
            <a:spAutoFit/>
          </a:bodyPr>
          <a:lstStyle/>
          <a:p>
            <a:r>
              <a:rPr lang="en-US" dirty="0" smtClean="0"/>
              <a:t>Required bit length for encoding foreground</a:t>
            </a:r>
            <a:r>
              <a:rPr lang="en-US" dirty="0"/>
              <a:t> </a:t>
            </a:r>
            <a:r>
              <a:rPr lang="en-US" dirty="0" smtClean="0"/>
              <a:t>in wavelet</a:t>
            </a:r>
            <a:endParaRPr lang="en-US" dirty="0"/>
          </a:p>
        </p:txBody>
      </p:sp>
      <p:cxnSp>
        <p:nvCxnSpPr>
          <p:cNvPr id="26" name="Straight Connector 25"/>
          <p:cNvCxnSpPr/>
          <p:nvPr/>
        </p:nvCxnSpPr>
        <p:spPr>
          <a:xfrm>
            <a:off x="4770783" y="3490044"/>
            <a:ext cx="286246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66485" y="3483833"/>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79502" y="3809424"/>
            <a:ext cx="3174199" cy="646331"/>
          </a:xfrm>
          <a:prstGeom prst="rect">
            <a:avLst/>
          </a:prstGeom>
          <a:noFill/>
        </p:spPr>
        <p:txBody>
          <a:bodyPr wrap="square" rtlCol="0">
            <a:spAutoFit/>
          </a:bodyPr>
          <a:lstStyle/>
          <a:p>
            <a:r>
              <a:rPr lang="en-US" dirty="0" smtClean="0"/>
              <a:t>Required bit length for encoding background</a:t>
            </a:r>
            <a:endParaRPr lang="en-US" dirty="0"/>
          </a:p>
        </p:txBody>
      </p:sp>
      <p:cxnSp>
        <p:nvCxnSpPr>
          <p:cNvPr id="29" name="Straight Connector 28"/>
          <p:cNvCxnSpPr/>
          <p:nvPr/>
        </p:nvCxnSpPr>
        <p:spPr>
          <a:xfrm>
            <a:off x="8133541" y="347089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61722" y="3472460"/>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54391" y="5360981"/>
            <a:ext cx="3224732" cy="923330"/>
          </a:xfrm>
          <a:prstGeom prst="rect">
            <a:avLst/>
          </a:prstGeom>
          <a:noFill/>
        </p:spPr>
        <p:txBody>
          <a:bodyPr wrap="square" rtlCol="0">
            <a:spAutoFit/>
          </a:bodyPr>
          <a:lstStyle/>
          <a:p>
            <a:r>
              <a:rPr lang="en-US" dirty="0" smtClean="0"/>
              <a:t>Required bit length for encoding vertices, texture index, connections</a:t>
            </a:r>
            <a:endParaRPr lang="en-US" dirty="0"/>
          </a:p>
        </p:txBody>
      </p:sp>
      <p:cxnSp>
        <p:nvCxnSpPr>
          <p:cNvPr id="33" name="Straight Connector 32"/>
          <p:cNvCxnSpPr/>
          <p:nvPr/>
        </p:nvCxnSpPr>
        <p:spPr>
          <a:xfrm>
            <a:off x="2120348" y="4979272"/>
            <a:ext cx="383075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42019" y="4996927"/>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49773" y="5347874"/>
            <a:ext cx="1829903" cy="1200329"/>
          </a:xfrm>
          <a:prstGeom prst="rect">
            <a:avLst/>
          </a:prstGeom>
          <a:noFill/>
        </p:spPr>
        <p:txBody>
          <a:bodyPr wrap="square" rtlCol="0">
            <a:spAutoFit/>
          </a:bodyPr>
          <a:lstStyle/>
          <a:p>
            <a:r>
              <a:rPr lang="en-US" dirty="0" smtClean="0"/>
              <a:t>Required bit length for encoding background</a:t>
            </a:r>
            <a:endParaRPr lang="en-US" dirty="0"/>
          </a:p>
        </p:txBody>
      </p:sp>
      <p:cxnSp>
        <p:nvCxnSpPr>
          <p:cNvPr id="36" name="Straight Connector 35"/>
          <p:cNvCxnSpPr/>
          <p:nvPr/>
        </p:nvCxnSpPr>
        <p:spPr>
          <a:xfrm>
            <a:off x="8485303" y="4979272"/>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702746" y="4967259"/>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96685" y="5366169"/>
            <a:ext cx="1696459" cy="1200329"/>
          </a:xfrm>
          <a:prstGeom prst="rect">
            <a:avLst/>
          </a:prstGeom>
          <a:noFill/>
        </p:spPr>
        <p:txBody>
          <a:bodyPr wrap="square" rtlCol="0">
            <a:spAutoFit/>
          </a:bodyPr>
          <a:lstStyle/>
          <a:p>
            <a:r>
              <a:rPr lang="en-US" dirty="0" smtClean="0"/>
              <a:t>Required bit length for encoding the texture</a:t>
            </a:r>
            <a:endParaRPr lang="en-US" dirty="0"/>
          </a:p>
        </p:txBody>
      </p:sp>
      <p:cxnSp>
        <p:nvCxnSpPr>
          <p:cNvPr id="39" name="Straight Connector 38"/>
          <p:cNvCxnSpPr/>
          <p:nvPr/>
        </p:nvCxnSpPr>
        <p:spPr>
          <a:xfrm>
            <a:off x="6779502" y="4987974"/>
            <a:ext cx="1224867" cy="67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370785" y="4988645"/>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32396" y="1261118"/>
                <a:ext cx="50008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𝑑𝑐𝑡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𝑑𝑐𝑡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3" name="Rectangle 2"/>
              <p:cNvSpPr>
                <a:spLocks noRot="1" noChangeAspect="1" noMove="1" noResize="1" noEditPoints="1" noAdjustHandles="1" noChangeArrowheads="1" noChangeShapeType="1" noTextEdit="1"/>
              </p:cNvSpPr>
              <p:nvPr/>
            </p:nvSpPr>
            <p:spPr>
              <a:xfrm>
                <a:off x="2632396" y="1261118"/>
                <a:ext cx="5000856"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37732" y="2910306"/>
                <a:ext cx="634244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𝑤𝑎𝑣𝑒𝑙𝑒𝑡</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𝐻</m:t>
                          </m:r>
                          <m:r>
                            <a:rPr lang="en-US" sz="3000" b="0" i="1" smtClean="0">
                              <a:latin typeface="Cambria Math" charset="0"/>
                            </a:rPr>
                            <m:t>(</m:t>
                          </m:r>
                          <m:sSub>
                            <m:sSubPr>
                              <m:ctrlPr>
                                <a:rPr lang="en-US" sz="3000" b="0" i="1" smtClean="0">
                                  <a:latin typeface="Cambria Math" charset="0"/>
                                </a:rPr>
                              </m:ctrlPr>
                            </m:sSubPr>
                            <m:e>
                              <m:r>
                                <a:rPr lang="en-US" sz="3000" b="0" i="1" smtClean="0">
                                  <a:latin typeface="Cambria Math" charset="0"/>
                                </a:rPr>
                                <m:t>𝑑</m:t>
                              </m:r>
                            </m:e>
                            <m:sub>
                              <m:r>
                                <a:rPr lang="en-US" sz="3000" b="0" i="1" smtClean="0">
                                  <a:latin typeface="Cambria Math" charset="0"/>
                                </a:rPr>
                                <m:t>𝑤𝑎𝑣𝑒𝑙𝑒𝑡</m:t>
                              </m:r>
                            </m:sub>
                          </m:sSub>
                          <m:r>
                            <a:rPr lang="en-US" sz="3000" b="0" i="1" smtClean="0">
                              <a:latin typeface="Cambria Math" charset="0"/>
                            </a:rPr>
                            <m:t>(</m:t>
                          </m:r>
                          <m:r>
                            <a:rPr lang="en-US" sz="3000" b="0" i="1" smtClean="0">
                              <a:latin typeface="Cambria Math" charset="0"/>
                            </a:rPr>
                            <m:t>𝑥</m:t>
                          </m:r>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xmlns="">
          <p:sp>
            <p:nvSpPr>
              <p:cNvPr id="41" name="Rectangle 40"/>
              <p:cNvSpPr>
                <a:spLocks noRot="1" noChangeAspect="1" noMove="1" noResize="1" noEditPoints="1" noAdjustHandles="1" noChangeArrowheads="1" noChangeShapeType="1" noTextEdit="1"/>
              </p:cNvSpPr>
              <p:nvPr/>
            </p:nvSpPr>
            <p:spPr>
              <a:xfrm>
                <a:off x="2337732" y="2910306"/>
                <a:ext cx="6342442"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30651" y="4362536"/>
                <a:ext cx="9105954"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charset="0"/>
                            </a:rPr>
                          </m:ctrlPr>
                        </m:sSubPr>
                        <m:e>
                          <m:r>
                            <a:rPr lang="en-US" sz="3000" b="0" i="1" smtClean="0">
                              <a:latin typeface="Cambria Math" charset="0"/>
                            </a:rPr>
                            <m:t>𝐿</m:t>
                          </m:r>
                        </m:e>
                        <m:sub>
                          <m:r>
                            <a:rPr lang="en-US" sz="3000" b="0" i="1" smtClean="0">
                              <a:latin typeface="Cambria Math" charset="0"/>
                            </a:rPr>
                            <m:t>𝑚𝑒𝑠h</m:t>
                          </m:r>
                        </m:sub>
                      </m:sSub>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𝐵</m:t>
                      </m:r>
                      <m:d>
                        <m:dPr>
                          <m:ctrlPr>
                            <a:rPr lang="en-US" sz="3000" b="0" i="1" smtClean="0">
                              <a:latin typeface="Cambria Math" charset="0"/>
                            </a:rPr>
                          </m:ctrlPr>
                        </m:dPr>
                        <m:e>
                          <m:r>
                            <a:rPr lang="en-US" sz="3000" b="0" i="1" smtClean="0">
                              <a:latin typeface="Cambria Math" charset="0"/>
                            </a:rPr>
                            <m:t>𝑔</m:t>
                          </m:r>
                          <m:r>
                            <a:rPr lang="en-US" sz="3000" b="0" i="1" smtClean="0">
                              <a:latin typeface="Cambria Math" charset="0"/>
                            </a:rPr>
                            <m:t>(</m:t>
                          </m:r>
                          <m:r>
                            <a:rPr lang="en-US" sz="3000" b="0" i="1" smtClean="0">
                              <a:latin typeface="Cambria Math" charset="0"/>
                            </a:rPr>
                            <m:t>𝑣</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 </m:t>
                          </m:r>
                          <m:r>
                            <a:rPr lang="en-US" sz="3000" b="0" i="1" smtClean="0">
                              <a:latin typeface="Cambria Math" charset="0"/>
                            </a:rPr>
                            <m:t>𝑛</m:t>
                          </m:r>
                          <m:d>
                            <m:dPr>
                              <m:ctrlPr>
                                <a:rPr lang="en-US" sz="3000" b="0" i="1" smtClean="0">
                                  <a:latin typeface="Cambria Math" charset="0"/>
                                </a:rPr>
                              </m:ctrlPr>
                            </m:dPr>
                            <m:e>
                              <m:r>
                                <a:rPr lang="en-US" sz="3000" b="0" i="1" smtClean="0">
                                  <a:latin typeface="Cambria Math" charset="0"/>
                                </a:rPr>
                                <m:t>𝑥</m:t>
                              </m:r>
                            </m:e>
                          </m:d>
                          <m:r>
                            <a:rPr lang="en-US" sz="3000" b="0" i="1" smtClean="0">
                              <a:latin typeface="Cambria Math" charset="0"/>
                            </a:rPr>
                            <m:t>,</m:t>
                          </m:r>
                          <m:r>
                            <a:rPr lang="en-US" sz="3000" b="0" i="1" smtClean="0">
                              <a:latin typeface="Cambria Math" charset="0"/>
                            </a:rPr>
                            <m:t>𝑖</m:t>
                          </m:r>
                          <m:r>
                            <a:rPr lang="en-US" sz="3000" b="0" i="1" smtClean="0">
                              <a:latin typeface="Cambria Math" charset="0"/>
                            </a:rPr>
                            <m:t>(</m:t>
                          </m:r>
                          <m:r>
                            <a:rPr lang="en-US" sz="3000" b="0" i="1" smtClean="0">
                              <a:latin typeface="Cambria Math" charset="0"/>
                            </a:rPr>
                            <m:t>𝑥</m:t>
                          </m:r>
                          <m:r>
                            <a:rPr lang="en-US" sz="3000" b="0" i="1" smtClean="0">
                              <a:latin typeface="Cambria Math" charset="0"/>
                            </a:rPr>
                            <m:t>)</m:t>
                          </m:r>
                        </m:e>
                      </m:d>
                      <m:r>
                        <a:rPr lang="en-US" sz="3000" b="0" i="1" smtClean="0">
                          <a:latin typeface="Cambria Math" charset="0"/>
                        </a:rPr>
                        <m:t>))+</m:t>
                      </m:r>
                      <m:r>
                        <a:rPr lang="en-US" sz="3000" b="0" i="1" smtClean="0">
                          <a:latin typeface="Cambria Math" charset="0"/>
                        </a:rPr>
                        <m:t>𝐵</m:t>
                      </m:r>
                      <m:r>
                        <a:rPr lang="en-US" sz="3000" b="0" i="1" smtClean="0">
                          <a:latin typeface="Cambria Math" charset="0"/>
                        </a:rPr>
                        <m:t>(</m:t>
                      </m:r>
                      <m:r>
                        <a:rPr lang="en-US" sz="3000" b="0" i="1" smtClean="0">
                          <a:latin typeface="Cambria Math" charset="0"/>
                        </a:rPr>
                        <m:t>𝑔</m:t>
                      </m:r>
                      <m:d>
                        <m:dPr>
                          <m:ctrlPr>
                            <a:rPr lang="en-US" sz="3000" b="0" i="1" smtClean="0">
                              <a:latin typeface="Cambria Math" charset="0"/>
                            </a:rPr>
                          </m:ctrlPr>
                        </m:dPr>
                        <m:e>
                          <m:r>
                            <a:rPr lang="en-US" sz="3000" b="0" i="1" smtClean="0">
                              <a:latin typeface="Cambria Math" charset="0"/>
                            </a:rPr>
                            <m:t>𝑡</m:t>
                          </m:r>
                          <m:d>
                            <m:dPr>
                              <m:ctrlPr>
                                <a:rPr lang="en-US" sz="3000" b="0" i="1" smtClean="0">
                                  <a:latin typeface="Cambria Math" charset="0"/>
                                </a:rPr>
                              </m:ctrlPr>
                            </m:dPr>
                            <m:e>
                              <m:r>
                                <a:rPr lang="en-US" sz="3000" b="0" i="1" smtClean="0">
                                  <a:latin typeface="Cambria Math" charset="0"/>
                                </a:rPr>
                                <m:t>𝑥</m:t>
                              </m:r>
                            </m:e>
                          </m:d>
                        </m:e>
                      </m:d>
                      <m:r>
                        <a:rPr lang="en-US" sz="3000" b="0" i="1" smtClean="0">
                          <a:latin typeface="Cambria Math" charset="0"/>
                        </a:rPr>
                        <m:t>)+</m:t>
                      </m:r>
                      <m:r>
                        <a:rPr lang="en-US" sz="3000" b="0" i="1" smtClean="0">
                          <a:latin typeface="Cambria Math" charset="0"/>
                        </a:rPr>
                        <m:t>𝑐</m:t>
                      </m:r>
                    </m:oMath>
                  </m:oMathPara>
                </a14:m>
                <a:endParaRPr lang="en-US" sz="3000" dirty="0"/>
              </a:p>
            </p:txBody>
          </p:sp>
        </mc:Choice>
        <mc:Fallback>
          <p:sp>
            <p:nvSpPr>
              <p:cNvPr id="42" name="Rectangle 41"/>
              <p:cNvSpPr>
                <a:spLocks noRot="1" noChangeAspect="1" noMove="1" noResize="1" noEditPoints="1" noAdjustHandles="1" noChangeArrowheads="1" noChangeShapeType="1" noTextEdit="1"/>
              </p:cNvSpPr>
              <p:nvPr/>
            </p:nvSpPr>
            <p:spPr>
              <a:xfrm>
                <a:off x="-30651" y="4362536"/>
                <a:ext cx="9105954" cy="61343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3563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7" name="Content Placeholder 6" descr="gri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379" y="1852129"/>
            <a:ext cx="4374249" cy="4351338"/>
          </a:xfrm>
        </p:spPr>
      </p:pic>
      <p:sp>
        <p:nvSpPr>
          <p:cNvPr id="3" name="Slide Number Placeholder 2"/>
          <p:cNvSpPr>
            <a:spLocks noGrp="1"/>
          </p:cNvSpPr>
          <p:nvPr>
            <p:ph type="sldNum" sz="quarter" idx="12"/>
          </p:nvPr>
        </p:nvSpPr>
        <p:spPr/>
        <p:txBody>
          <a:bodyPr/>
          <a:lstStyle/>
          <a:p>
            <a:fld id="{83D37755-D871-3243-875F-265DFA9F13A0}" type="slidenum">
              <a:rPr lang="en-US" smtClean="0"/>
              <a:t>66</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01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cropped_vs_jpeg.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121" y="2082003"/>
            <a:ext cx="6736789" cy="3904457"/>
          </a:xfrm>
          <a:prstGeom prst="rect">
            <a:avLst/>
          </a:prstGeom>
        </p:spPr>
      </p:pic>
      <p:sp>
        <p:nvSpPr>
          <p:cNvPr id="6" name="Rounded Rectangle 5"/>
          <p:cNvSpPr/>
          <p:nvPr/>
        </p:nvSpPr>
        <p:spPr>
          <a:xfrm>
            <a:off x="2389693" y="3456981"/>
            <a:ext cx="774501" cy="544313"/>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2"/>
          </p:nvPr>
        </p:nvSpPr>
        <p:spPr/>
        <p:txBody>
          <a:bodyPr/>
          <a:lstStyle/>
          <a:p>
            <a:fld id="{83D37755-D871-3243-875F-265DFA9F13A0}" type="slidenum">
              <a:rPr lang="en-US" smtClean="0"/>
              <a:t>67</a:t>
            </a:fld>
            <a:endParaRPr lang="en-US"/>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pic>
        <p:nvPicPr>
          <p:cNvPr id="5" name="Content Placeholder 4" descr="diff_types_cropped.pdf"/>
          <p:cNvPicPr>
            <a:picLocks noGrp="1" noChangeAspect="1"/>
          </p:cNvPicPr>
          <p:nvPr>
            <p:ph idx="1"/>
          </p:nvPr>
        </p:nvPicPr>
        <p:blipFill>
          <a:blip r:embed="rId3">
            <a:extLst>
              <a:ext uri="{28A0092B-C50C-407E-A947-70E740481C1C}">
                <a14:useLocalDpi xmlns:a14="http://schemas.microsoft.com/office/drawing/2010/main" val="0"/>
              </a:ext>
            </a:extLst>
          </a:blip>
          <a:srcRect t="-12133" b="-12133"/>
          <a:stretch>
            <a:fillRect/>
          </a:stretch>
        </p:blipFill>
        <p:spPr>
          <a:xfrm>
            <a:off x="3815547" y="1776663"/>
            <a:ext cx="4047465" cy="2225949"/>
          </a:xfrm>
        </p:spPr>
      </p:pic>
      <p:pic>
        <p:nvPicPr>
          <p:cNvPr id="6" name="Picture 5" descr="diff_n_beacons_cropp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26" y="4071407"/>
            <a:ext cx="4410658" cy="2011618"/>
          </a:xfrm>
          <a:prstGeom prst="rect">
            <a:avLst/>
          </a:prstGeom>
        </p:spPr>
      </p:pic>
      <p:sp>
        <p:nvSpPr>
          <p:cNvPr id="7" name="Content Placeholder 5"/>
          <p:cNvSpPr txBox="1">
            <a:spLocks/>
          </p:cNvSpPr>
          <p:nvPr/>
        </p:nvSpPr>
        <p:spPr>
          <a:xfrm>
            <a:off x="515249" y="225038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image type</a:t>
            </a:r>
          </a:p>
          <a:p>
            <a:pPr marL="0" indent="0">
              <a:buNone/>
            </a:pPr>
            <a:endParaRPr lang="en-US" sz="3000" dirty="0"/>
          </a:p>
        </p:txBody>
      </p:sp>
      <p:sp>
        <p:nvSpPr>
          <p:cNvPr id="8" name="Content Placeholder 5"/>
          <p:cNvSpPr txBox="1">
            <a:spLocks/>
          </p:cNvSpPr>
          <p:nvPr/>
        </p:nvSpPr>
        <p:spPr>
          <a:xfrm>
            <a:off x="515249" y="4371416"/>
            <a:ext cx="3300298" cy="1137135"/>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t>Varying number of </a:t>
            </a:r>
          </a:p>
          <a:p>
            <a:pPr marL="0" indent="0">
              <a:buNone/>
            </a:pPr>
            <a:r>
              <a:rPr lang="en-US" sz="3000" dirty="0"/>
              <a:t>beacons</a:t>
            </a:r>
          </a:p>
          <a:p>
            <a:pPr marL="0" indent="0">
              <a:buNone/>
            </a:pPr>
            <a:endParaRPr lang="en-US" sz="3000" dirty="0"/>
          </a:p>
        </p:txBody>
      </p:sp>
      <p:sp>
        <p:nvSpPr>
          <p:cNvPr id="3" name="Slide Number Placeholder 2"/>
          <p:cNvSpPr>
            <a:spLocks noGrp="1"/>
          </p:cNvSpPr>
          <p:nvPr>
            <p:ph type="sldNum" sz="quarter" idx="12"/>
          </p:nvPr>
        </p:nvSpPr>
        <p:spPr/>
        <p:txBody>
          <a:bodyPr/>
          <a:lstStyle/>
          <a:p>
            <a:fld id="{83D37755-D871-3243-875F-265DFA9F13A0}" type="slidenum">
              <a:rPr lang="en-US" smtClean="0"/>
              <a:t>68</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 </a:t>
            </a:r>
            <a:r>
              <a:rPr lang="en-US" dirty="0" smtClean="0">
                <a:latin typeface="Helvetica" charset="0"/>
                <a:ea typeface="Helvetica" charset="0"/>
                <a:cs typeface="Helvetica" charset="0"/>
              </a:rPr>
              <a:t>(user </a:t>
            </a:r>
            <a:r>
              <a:rPr lang="en-US" dirty="0">
                <a:latin typeface="Helvetica" charset="0"/>
                <a:ea typeface="Helvetica" charset="0"/>
                <a:cs typeface="Helvetica" charset="0"/>
              </a:rPr>
              <a:t>s</a:t>
            </a:r>
            <a:r>
              <a:rPr lang="en-US" dirty="0" smtClean="0">
                <a:latin typeface="Helvetica" charset="0"/>
                <a:ea typeface="Helvetica" charset="0"/>
                <a:cs typeface="Helvetica" charset="0"/>
              </a:rPr>
              <a:t>tudy</a:t>
            </a:r>
            <a:r>
              <a:rPr lang="en-US" dirty="0">
                <a:latin typeface="Helvetica" charset="0"/>
                <a:ea typeface="Helvetica" charset="0"/>
                <a:cs typeface="Helvetica" charset="0"/>
              </a:rPr>
              <a:t>)</a:t>
            </a:r>
          </a:p>
        </p:txBody>
      </p:sp>
      <p:sp>
        <p:nvSpPr>
          <p:cNvPr id="6" name="Content Placeholder 5"/>
          <p:cNvSpPr>
            <a:spLocks noGrp="1"/>
          </p:cNvSpPr>
          <p:nvPr>
            <p:ph idx="1"/>
          </p:nvPr>
        </p:nvSpPr>
        <p:spPr>
          <a:xfrm>
            <a:off x="560028" y="1333943"/>
            <a:ext cx="7886700" cy="4351338"/>
          </a:xfrm>
        </p:spPr>
        <p:txBody>
          <a:bodyPr/>
          <a:lstStyle/>
          <a:p>
            <a:pPr marL="0" indent="0">
              <a:buNone/>
            </a:pPr>
            <a:r>
              <a:rPr lang="en-US" dirty="0" smtClean="0"/>
              <a:t>Recognize objects</a:t>
            </a:r>
            <a:endParaRPr lang="en-US" dirty="0"/>
          </a:p>
          <a:p>
            <a:endParaRPr lang="en-US" dirty="0"/>
          </a:p>
        </p:txBody>
      </p:sp>
      <p:pic>
        <p:nvPicPr>
          <p:cNvPr id="3" name="Picture 2" descr="study_cropp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982" y="2584029"/>
            <a:ext cx="4947936" cy="1925082"/>
          </a:xfrm>
          <a:prstGeom prst="rect">
            <a:avLst/>
          </a:prstGeom>
        </p:spPr>
      </p:pic>
      <p:pic>
        <p:nvPicPr>
          <p:cNvPr id="5" name="Picture 4" descr="confus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92" y="4988823"/>
            <a:ext cx="3928786" cy="1392915"/>
          </a:xfrm>
          <a:prstGeom prst="rect">
            <a:avLst/>
          </a:prstGeom>
        </p:spPr>
      </p:pic>
      <p:pic>
        <p:nvPicPr>
          <p:cNvPr id="7" name="Picture 6" descr="compression_m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28" y="1970176"/>
            <a:ext cx="2692771" cy="2676801"/>
          </a:xfrm>
          <a:prstGeom prst="rect">
            <a:avLst/>
          </a:prstGeom>
        </p:spPr>
      </p:pic>
      <p:sp>
        <p:nvSpPr>
          <p:cNvPr id="8" name="Slide Number Placeholder 7"/>
          <p:cNvSpPr>
            <a:spLocks noGrp="1"/>
          </p:cNvSpPr>
          <p:nvPr>
            <p:ph type="sldNum" sz="quarter" idx="12"/>
          </p:nvPr>
        </p:nvSpPr>
        <p:spPr/>
        <p:txBody>
          <a:bodyPr/>
          <a:lstStyle/>
          <a:p>
            <a:fld id="{83D37755-D871-3243-875F-265DFA9F13A0}" type="slidenum">
              <a:rPr lang="en-US" smtClean="0"/>
              <a:t>69</a:t>
            </a:fld>
            <a:endParaRPr lang="en-US"/>
          </a:p>
        </p:txBody>
      </p:sp>
      <p:cxnSp>
        <p:nvCxnSpPr>
          <p:cNvPr id="9" name="Straight Connector 8"/>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3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Extreme compression: video</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83D37755-D871-3243-875F-265DFA9F13A0}" type="slidenum">
              <a:rPr lang="en-US" smtClean="0"/>
              <a:t>7</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25823" y="4163538"/>
            <a:ext cx="1447595" cy="400110"/>
          </a:xfrm>
          <a:prstGeom prst="rect">
            <a:avLst/>
          </a:prstGeom>
          <a:noFill/>
        </p:spPr>
        <p:txBody>
          <a:bodyPr wrap="square" rtlCol="0">
            <a:spAutoFit/>
          </a:bodyPr>
          <a:lstStyle/>
          <a:p>
            <a:r>
              <a:rPr lang="en-US" sz="2000" b="1" smtClean="0">
                <a:latin typeface="Helvetica" charset="0"/>
                <a:ea typeface="Helvetica" charset="0"/>
                <a:cs typeface="Helvetica" charset="0"/>
              </a:rPr>
              <a:t>100</a:t>
            </a:r>
            <a:endParaRPr lang="en-US" sz="2000" b="1" dirty="0">
              <a:latin typeface="Helvetica" charset="0"/>
              <a:ea typeface="Helvetica" charset="0"/>
              <a:cs typeface="Helvetica" charset="0"/>
            </a:endParaRPr>
          </a:p>
        </p:txBody>
      </p:sp>
    </p:spTree>
    <p:extLst>
      <p:ext uri="{BB962C8B-B14F-4D97-AF65-F5344CB8AC3E}">
        <p14:creationId xmlns:p14="http://schemas.microsoft.com/office/powerpoint/2010/main" val="1416630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3000"/>
          </a:blip>
          <a:stretch>
            <a:fillRect/>
          </a:stretch>
        </p:blipFill>
        <p:spPr>
          <a:xfrm>
            <a:off x="4767469" y="1402947"/>
            <a:ext cx="4084983" cy="1298327"/>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Projects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174796" y="1725089"/>
            <a:ext cx="7886700" cy="4351338"/>
          </a:xfrm>
        </p:spPr>
        <p:txBody>
          <a:bodyPr>
            <a:noAutofit/>
          </a:bodyPr>
          <a:lstStyle/>
          <a:p>
            <a:pPr marL="0" indent="0">
              <a:buNone/>
            </a:pPr>
            <a:r>
              <a:rPr lang="en-US" sz="2500" dirty="0" smtClean="0">
                <a:solidFill>
                  <a:schemeClr val="bg2"/>
                </a:solidFill>
              </a:rPr>
              <a:t>1. Constraint data type, </a:t>
            </a:r>
          </a:p>
          <a:p>
            <a:pPr marL="0" indent="0">
              <a:buNone/>
            </a:pPr>
            <a:r>
              <a:rPr lang="en-US" sz="2500" dirty="0" smtClean="0">
                <a:solidFill>
                  <a:schemeClr val="bg2"/>
                </a:solidFill>
              </a:rPr>
              <a:t>binary image (DCOSS 16)</a:t>
            </a:r>
          </a:p>
          <a:p>
            <a:pPr marL="0" indent="0">
              <a:buNone/>
            </a:pPr>
            <a:endParaRPr lang="en-US" sz="2500" dirty="0" smtClean="0">
              <a:solidFill>
                <a:schemeClr val="bg2"/>
              </a:solidFill>
            </a:endParaRPr>
          </a:p>
          <a:p>
            <a:pPr marL="0" indent="0">
              <a:buNone/>
            </a:pPr>
            <a:r>
              <a:rPr lang="en-US" sz="2500" dirty="0" smtClean="0">
                <a:solidFill>
                  <a:schemeClr val="bg2"/>
                </a:solidFill>
              </a:rPr>
              <a:t>2. Color image</a:t>
            </a:r>
          </a:p>
          <a:p>
            <a:pPr marL="0" indent="0">
              <a:buNone/>
            </a:pPr>
            <a:r>
              <a:rPr lang="en-US" sz="2500" dirty="0" smtClean="0">
                <a:solidFill>
                  <a:schemeClr val="bg2"/>
                </a:solidFill>
              </a:rPr>
              <a:t>make use of hardware (IOTDI 17)</a:t>
            </a:r>
          </a:p>
          <a:p>
            <a:pPr marL="0" indent="0">
              <a:buNone/>
            </a:pPr>
            <a:endParaRPr lang="en-US" sz="2500" dirty="0" smtClean="0"/>
          </a:p>
          <a:p>
            <a:pPr marL="0" indent="0">
              <a:buNone/>
            </a:pPr>
            <a:r>
              <a:rPr lang="en-US" sz="2500" dirty="0" smtClean="0"/>
              <a:t>3. Virtual object motion data, visual feature data </a:t>
            </a:r>
          </a:p>
          <a:p>
            <a:pPr marL="0" indent="0">
              <a:buNone/>
            </a:pPr>
            <a:r>
              <a:rPr lang="en-US" sz="2500" dirty="0"/>
              <a:t> </a:t>
            </a:r>
            <a:r>
              <a:rPr lang="en-US" sz="2500" dirty="0" smtClean="0"/>
              <a:t>    Mobile Augmented Reality using</a:t>
            </a:r>
          </a:p>
          <a:p>
            <a:pPr marL="0" indent="0">
              <a:buNone/>
            </a:pPr>
            <a:r>
              <a:rPr lang="en-US" sz="2500" dirty="0" smtClean="0"/>
              <a:t>     BLE (MARBLE)</a:t>
            </a:r>
            <a:endParaRPr lang="en-US" sz="2500" dirty="0"/>
          </a:p>
        </p:txBody>
      </p:sp>
      <p:pic>
        <p:nvPicPr>
          <p:cNvPr id="6" name="Picture 5"/>
          <p:cNvPicPr>
            <a:picLocks noChangeAspect="1"/>
          </p:cNvPicPr>
          <p:nvPr/>
        </p:nvPicPr>
        <p:blipFill rotWithShape="1">
          <a:blip r:embed="rId4">
            <a:alphaModFix amt="28000"/>
          </a:blip>
          <a:srcRect b="4558"/>
          <a:stretch/>
        </p:blipFill>
        <p:spPr>
          <a:xfrm>
            <a:off x="5781723" y="2912784"/>
            <a:ext cx="2733627" cy="1592956"/>
          </a:xfrm>
          <a:prstGeom prst="rect">
            <a:avLst/>
          </a:prstGeom>
        </p:spPr>
      </p:pic>
      <p:sp>
        <p:nvSpPr>
          <p:cNvPr id="7" name="Slide Number Placeholder 6"/>
          <p:cNvSpPr>
            <a:spLocks noGrp="1"/>
          </p:cNvSpPr>
          <p:nvPr>
            <p:ph type="sldNum" sz="quarter" idx="12"/>
          </p:nvPr>
        </p:nvSpPr>
        <p:spPr/>
        <p:txBody>
          <a:bodyPr/>
          <a:lstStyle/>
          <a:p>
            <a:fld id="{83D37755-D871-3243-875F-265DFA9F13A0}" type="slidenum">
              <a:rPr lang="en-US" smtClean="0"/>
              <a:t>70</a:t>
            </a:fld>
            <a:endParaRPr lang="en-US"/>
          </a:p>
        </p:txBody>
      </p:sp>
      <p:pic>
        <p:nvPicPr>
          <p:cNvPr id="14" name="Picture 13" descr="fig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5905" y="5100241"/>
            <a:ext cx="3296547" cy="1256110"/>
          </a:xfrm>
          <a:prstGeom prst="rect">
            <a:avLst/>
          </a:prstGeom>
        </p:spPr>
      </p:pic>
      <p:pic>
        <p:nvPicPr>
          <p:cNvPr id="15" name="Content Placeholder 5" descr="fig1.png"/>
          <p:cNvPicPr>
            <a:picLocks noChangeAspect="1"/>
          </p:cNvPicPr>
          <p:nvPr/>
        </p:nvPicPr>
        <p:blipFill rotWithShape="1">
          <a:blip r:embed="rId5">
            <a:alphaModFix/>
            <a:extLst>
              <a:ext uri="{28A0092B-C50C-407E-A947-70E740481C1C}">
                <a14:useLocalDpi xmlns:a14="http://schemas.microsoft.com/office/drawing/2010/main" val="0"/>
              </a:ext>
            </a:extLst>
          </a:blip>
          <a:srcRect l="62434" t="78693" r="33869" b="8077"/>
          <a:stretch/>
        </p:blipFill>
        <p:spPr>
          <a:xfrm>
            <a:off x="5668617" y="5723331"/>
            <a:ext cx="125167" cy="170682"/>
          </a:xfrm>
          <a:prstGeom prst="rect">
            <a:avLst/>
          </a:prstGeom>
        </p:spPr>
      </p:pic>
      <p:pic>
        <p:nvPicPr>
          <p:cNvPr id="16"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5779491" y="6027388"/>
            <a:ext cx="125167" cy="170682"/>
          </a:xfrm>
          <a:prstGeom prst="rect">
            <a:avLst/>
          </a:prstGeom>
        </p:spPr>
      </p:pic>
      <p:pic>
        <p:nvPicPr>
          <p:cNvPr id="17"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684793" y="5973760"/>
            <a:ext cx="125167" cy="170682"/>
          </a:xfrm>
          <a:prstGeom prst="rect">
            <a:avLst/>
          </a:prstGeom>
        </p:spPr>
      </p:pic>
      <p:pic>
        <p:nvPicPr>
          <p:cNvPr id="18"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62434" t="78693" r="33869" b="8077"/>
          <a:stretch/>
        </p:blipFill>
        <p:spPr>
          <a:xfrm>
            <a:off x="6809960" y="5676509"/>
            <a:ext cx="125167" cy="170682"/>
          </a:xfrm>
          <a:prstGeom prst="rect">
            <a:avLst/>
          </a:prstGeom>
        </p:spPr>
      </p:pic>
      <p:pic>
        <p:nvPicPr>
          <p:cNvPr id="19" name="Content Placeholder 5" descr="fig1.png"/>
          <p:cNvPicPr>
            <a:picLocks noChangeAspect="1"/>
          </p:cNvPicPr>
          <p:nvPr/>
        </p:nvPicPr>
        <p:blipFill rotWithShape="1">
          <a:blip r:embed="rId5">
            <a:extLst>
              <a:ext uri="{28A0092B-C50C-407E-A947-70E740481C1C}">
                <a14:useLocalDpi xmlns:a14="http://schemas.microsoft.com/office/drawing/2010/main" val="0"/>
              </a:ext>
            </a:extLst>
          </a:blip>
          <a:srcRect l="58851" t="77524" r="33870" b="8077"/>
          <a:stretch/>
        </p:blipFill>
        <p:spPr>
          <a:xfrm>
            <a:off x="8479520" y="6055318"/>
            <a:ext cx="246456" cy="185763"/>
          </a:xfrm>
          <a:prstGeom prst="rect">
            <a:avLst/>
          </a:prstGeom>
        </p:spPr>
      </p:pic>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33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D37755-D871-3243-875F-265DFA9F13A0}" type="slidenum">
              <a:rPr lang="en-US" smtClean="0"/>
              <a:t>71</a:t>
            </a:fld>
            <a:endParaRPr lang="en-US"/>
          </a:p>
        </p:txBody>
      </p:sp>
      <p:pic>
        <p:nvPicPr>
          <p:cNvPr id="5" name="Picture 4" descr="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22" y="2928496"/>
            <a:ext cx="5630924" cy="2145596"/>
          </a:xfrm>
          <a:prstGeom prst="rect">
            <a:avLst/>
          </a:prstGeom>
        </p:spPr>
      </p:pic>
      <p:pic>
        <p:nvPicPr>
          <p:cNvPr id="7" name="Content Placeholder 5" descr="fig1.png"/>
          <p:cNvPicPr>
            <a:picLocks noChangeAspect="1"/>
          </p:cNvPicPr>
          <p:nvPr/>
        </p:nvPicPr>
        <p:blipFill rotWithShape="1">
          <a:blip r:embed="rId3">
            <a:alphaModFix/>
            <a:extLst>
              <a:ext uri="{28A0092B-C50C-407E-A947-70E740481C1C}">
                <a14:useLocalDpi xmlns:a14="http://schemas.microsoft.com/office/drawing/2010/main" val="0"/>
              </a:ext>
            </a:extLst>
          </a:blip>
          <a:srcRect l="62434" t="78693" r="33869" b="8077"/>
          <a:stretch/>
        </p:blipFill>
        <p:spPr>
          <a:xfrm>
            <a:off x="1583634" y="4174435"/>
            <a:ext cx="213802" cy="291547"/>
          </a:xfrm>
          <a:prstGeom prst="rect">
            <a:avLst/>
          </a:prstGeom>
        </p:spPr>
      </p:pic>
      <p:pic>
        <p:nvPicPr>
          <p:cNvPr id="8"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1893292" y="4584508"/>
            <a:ext cx="213802" cy="291547"/>
          </a:xfrm>
          <a:prstGeom prst="rect">
            <a:avLst/>
          </a:prstGeom>
        </p:spPr>
      </p:pic>
      <p:pic>
        <p:nvPicPr>
          <p:cNvPr id="9"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314811" y="4597388"/>
            <a:ext cx="213802" cy="291547"/>
          </a:xfrm>
          <a:prstGeom prst="rect">
            <a:avLst/>
          </a:prstGeom>
        </p:spPr>
      </p:pic>
      <p:pic>
        <p:nvPicPr>
          <p:cNvPr id="10"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62434" t="78693" r="33869" b="8077"/>
          <a:stretch/>
        </p:blipFill>
        <p:spPr>
          <a:xfrm>
            <a:off x="3737113" y="4001294"/>
            <a:ext cx="213802" cy="291547"/>
          </a:xfrm>
          <a:prstGeom prst="rect">
            <a:avLst/>
          </a:prstGeom>
        </p:spPr>
      </p:pic>
      <p:pic>
        <p:nvPicPr>
          <p:cNvPr id="12" name="Content Placeholder 5" descr="fig1.png"/>
          <p:cNvPicPr>
            <a:picLocks noChangeAspect="1"/>
          </p:cNvPicPr>
          <p:nvPr/>
        </p:nvPicPr>
        <p:blipFill rotWithShape="1">
          <a:blip r:embed="rId3">
            <a:extLst>
              <a:ext uri="{28A0092B-C50C-407E-A947-70E740481C1C}">
                <a14:useLocalDpi xmlns:a14="http://schemas.microsoft.com/office/drawing/2010/main" val="0"/>
              </a:ext>
            </a:extLst>
          </a:blip>
          <a:srcRect l="58851" t="77524" r="33870" b="8077"/>
          <a:stretch/>
        </p:blipFill>
        <p:spPr>
          <a:xfrm>
            <a:off x="6361043" y="4730282"/>
            <a:ext cx="420978" cy="317307"/>
          </a:xfrm>
          <a:prstGeom prst="rect">
            <a:avLst/>
          </a:prstGeom>
        </p:spPr>
      </p:pic>
      <p:sp>
        <p:nvSpPr>
          <p:cNvPr id="14" name="Title 1"/>
          <p:cNvSpPr txBox="1">
            <a:spLocks/>
          </p:cNvSpPr>
          <p:nvPr/>
        </p:nvSpPr>
        <p:spPr>
          <a:xfrm>
            <a:off x="329184" y="82296"/>
            <a:ext cx="8200579" cy="1339043"/>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smtClean="0"/>
              <a:t>MARBLE: 3D surveillance data compression + AR</a:t>
            </a:r>
            <a:endParaRPr lang="en-US" dirty="0"/>
          </a:p>
        </p:txBody>
      </p:sp>
      <p:cxnSp>
        <p:nvCxnSpPr>
          <p:cNvPr id="11" name="Straight Connector 10"/>
          <p:cNvCxnSpPr/>
          <p:nvPr/>
        </p:nvCxnSpPr>
        <p:spPr>
          <a:xfrm flipV="1">
            <a:off x="329184" y="1408060"/>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06041" y="3344531"/>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5" name="Straight Arrow Connector 14"/>
          <p:cNvCxnSpPr/>
          <p:nvPr/>
        </p:nvCxnSpPr>
        <p:spPr>
          <a:xfrm>
            <a:off x="1116360" y="3336693"/>
            <a:ext cx="467274" cy="8259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26869" y="4584508"/>
            <a:ext cx="356765" cy="152474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65583" y="4876055"/>
            <a:ext cx="609012" cy="116522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4077" y="5987203"/>
            <a:ext cx="1265583" cy="400110"/>
          </a:xfrm>
          <a:prstGeom prst="rect">
            <a:avLst/>
          </a:prstGeom>
          <a:noFill/>
        </p:spPr>
        <p:txBody>
          <a:bodyPr wrap="square" rtlCol="0">
            <a:spAutoFit/>
          </a:bodyPr>
          <a:lstStyle/>
          <a:p>
            <a:r>
              <a:rPr lang="en-US" sz="2000" smtClean="0"/>
              <a:t>Beacons</a:t>
            </a:r>
            <a:endParaRPr lang="en-US" sz="2000" dirty="0"/>
          </a:p>
        </p:txBody>
      </p:sp>
      <p:sp>
        <p:nvSpPr>
          <p:cNvPr id="22" name="TextBox 21"/>
          <p:cNvSpPr txBox="1"/>
          <p:nvPr/>
        </p:nvSpPr>
        <p:spPr>
          <a:xfrm>
            <a:off x="152400" y="3002525"/>
            <a:ext cx="1265583" cy="400110"/>
          </a:xfrm>
          <a:prstGeom prst="rect">
            <a:avLst/>
          </a:prstGeom>
          <a:noFill/>
        </p:spPr>
        <p:txBody>
          <a:bodyPr wrap="square" rtlCol="0">
            <a:spAutoFit/>
          </a:bodyPr>
          <a:lstStyle/>
          <a:p>
            <a:r>
              <a:rPr lang="en-US" sz="2000" dirty="0" smtClean="0"/>
              <a:t>Cameras</a:t>
            </a:r>
            <a:endParaRPr lang="en-US" sz="2000" dirty="0"/>
          </a:p>
        </p:txBody>
      </p:sp>
      <p:cxnSp>
        <p:nvCxnSpPr>
          <p:cNvPr id="23" name="Straight Arrow Connector 22"/>
          <p:cNvCxnSpPr/>
          <p:nvPr/>
        </p:nvCxnSpPr>
        <p:spPr>
          <a:xfrm flipH="1" flipV="1">
            <a:off x="2695343" y="4465982"/>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38028" y="5681436"/>
            <a:ext cx="2492998" cy="400110"/>
          </a:xfrm>
          <a:prstGeom prst="rect">
            <a:avLst/>
          </a:prstGeom>
          <a:noFill/>
        </p:spPr>
        <p:txBody>
          <a:bodyPr wrap="square" rtlCol="0">
            <a:spAutoFit/>
          </a:bodyPr>
          <a:lstStyle/>
          <a:p>
            <a:r>
              <a:rPr lang="en-US" sz="2000" dirty="0" smtClean="0"/>
              <a:t>Object of interest</a:t>
            </a:r>
            <a:endParaRPr lang="en-US" sz="2000" dirty="0"/>
          </a:p>
        </p:txBody>
      </p:sp>
      <p:sp>
        <p:nvSpPr>
          <p:cNvPr id="27" name="Rounded Rectangle 26"/>
          <p:cNvSpPr/>
          <p:nvPr/>
        </p:nvSpPr>
        <p:spPr>
          <a:xfrm>
            <a:off x="2288477" y="3636078"/>
            <a:ext cx="601053" cy="829904"/>
          </a:xfrm>
          <a:prstGeom prst="roundRect">
            <a:avLst/>
          </a:prstGeom>
          <a:noFill/>
          <a:ln w="19050" cmpd="sng">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Arrow Connector 28"/>
          <p:cNvCxnSpPr/>
          <p:nvPr/>
        </p:nvCxnSpPr>
        <p:spPr>
          <a:xfrm flipH="1" flipV="1">
            <a:off x="5827027" y="4377366"/>
            <a:ext cx="214191" cy="126953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19275" y="5659519"/>
            <a:ext cx="2492998" cy="400110"/>
          </a:xfrm>
          <a:prstGeom prst="rect">
            <a:avLst/>
          </a:prstGeom>
          <a:noFill/>
        </p:spPr>
        <p:txBody>
          <a:bodyPr wrap="square" rtlCol="0">
            <a:spAutoFit/>
          </a:bodyPr>
          <a:lstStyle/>
          <a:p>
            <a:r>
              <a:rPr lang="en-US" sz="2000" dirty="0" smtClean="0"/>
              <a:t>Viewer’s device</a:t>
            </a:r>
            <a:endParaRPr lang="en-US" sz="2000" dirty="0"/>
          </a:p>
        </p:txBody>
      </p:sp>
      <p:cxnSp>
        <p:nvCxnSpPr>
          <p:cNvPr id="31" name="Straight Arrow Connector 30"/>
          <p:cNvCxnSpPr/>
          <p:nvPr/>
        </p:nvCxnSpPr>
        <p:spPr>
          <a:xfrm flipH="1">
            <a:off x="5658678" y="2928496"/>
            <a:ext cx="1520762" cy="107279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782021" y="2547048"/>
            <a:ext cx="249299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1538498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Data to store in the system</a:t>
            </a:r>
          </a:p>
        </p:txBody>
      </p:sp>
      <p:sp>
        <p:nvSpPr>
          <p:cNvPr id="3" name="Content Placeholder 2"/>
          <p:cNvSpPr>
            <a:spLocks noGrp="1"/>
          </p:cNvSpPr>
          <p:nvPr>
            <p:ph idx="1"/>
          </p:nvPr>
        </p:nvSpPr>
        <p:spPr>
          <a:xfrm>
            <a:off x="560028" y="1903923"/>
            <a:ext cx="7886700" cy="4351338"/>
          </a:xfrm>
        </p:spPr>
        <p:txBody>
          <a:bodyPr/>
          <a:lstStyle/>
          <a:p>
            <a:r>
              <a:rPr lang="en-US" dirty="0" smtClean="0"/>
              <a:t>3D motion avatar </a:t>
            </a:r>
          </a:p>
          <a:p>
            <a:endParaRPr lang="en-US" dirty="0" smtClean="0"/>
          </a:p>
          <a:p>
            <a:endParaRPr lang="en-US" dirty="0"/>
          </a:p>
          <a:p>
            <a:endParaRPr lang="en-US" dirty="0" smtClean="0"/>
          </a:p>
          <a:p>
            <a:r>
              <a:rPr lang="en-US" dirty="0" smtClean="0"/>
              <a:t>Localization</a:t>
            </a:r>
          </a:p>
          <a:p>
            <a:pPr lvl="1"/>
            <a:r>
              <a:rPr lang="en-US" dirty="0" smtClean="0"/>
              <a:t>IMU camera rotation/acceleration data</a:t>
            </a:r>
          </a:p>
          <a:p>
            <a:pPr lvl="1"/>
            <a:r>
              <a:rPr lang="en-US" dirty="0" smtClean="0">
                <a:solidFill>
                  <a:schemeClr val="accent1"/>
                </a:solidFill>
              </a:rPr>
              <a:t>Camera visual feature data</a:t>
            </a:r>
          </a:p>
          <a:p>
            <a:pPr lvl="1"/>
            <a:r>
              <a:rPr lang="en-US" dirty="0" smtClean="0"/>
              <a:t>BLE signal strength</a:t>
            </a:r>
          </a:p>
          <a:p>
            <a:pPr lvl="1"/>
            <a:r>
              <a:rPr lang="en-US" dirty="0" smtClean="0">
                <a:solidFill>
                  <a:schemeClr val="accent1"/>
                </a:solidFill>
              </a:rPr>
              <a:t>Sensor fusion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72</a:t>
            </a:fld>
            <a:endParaRPr lang="en-US"/>
          </a:p>
        </p:txBody>
      </p:sp>
      <p:pic>
        <p:nvPicPr>
          <p:cNvPr id="5" name="Picture 4" descr="phot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39" y="2391676"/>
            <a:ext cx="5707732" cy="1535968"/>
          </a:xfrm>
          <a:prstGeom prst="rect">
            <a:avLst/>
          </a:prstGeom>
        </p:spPr>
      </p:pic>
      <p:pic>
        <p:nvPicPr>
          <p:cNvPr id="6" name="Picture 5"/>
          <p:cNvPicPr>
            <a:picLocks noChangeAspect="1"/>
          </p:cNvPicPr>
          <p:nvPr/>
        </p:nvPicPr>
        <p:blipFill>
          <a:blip r:embed="rId4"/>
          <a:stretch>
            <a:fillRect/>
          </a:stretch>
        </p:blipFill>
        <p:spPr>
          <a:xfrm>
            <a:off x="5483501" y="4718078"/>
            <a:ext cx="3820767" cy="1638273"/>
          </a:xfrm>
          <a:prstGeom prst="rect">
            <a:avLst/>
          </a:prstGeom>
        </p:spPr>
      </p:pic>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193813" y="3717413"/>
            <a:ext cx="2810026" cy="1168213"/>
          </a:xfrm>
          <a:prstGeom prst="rect">
            <a:avLst/>
          </a:prstGeom>
        </p:spPr>
      </p:pic>
    </p:spTree>
    <p:extLst>
      <p:ext uri="{BB962C8B-B14F-4D97-AF65-F5344CB8AC3E}">
        <p14:creationId xmlns:p14="http://schemas.microsoft.com/office/powerpoint/2010/main" val="18388770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Visual feature selection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628650" y="1096756"/>
            <a:ext cx="7886700" cy="4351338"/>
          </a:xfrm>
        </p:spPr>
        <p:txBody>
          <a:bodyPr/>
          <a:lstStyle/>
          <a:p>
            <a:endParaRPr lang="en-US" dirty="0" smtClean="0"/>
          </a:p>
          <a:p>
            <a:pPr marL="0" indent="0">
              <a:buNone/>
            </a:pPr>
            <a:r>
              <a:rPr lang="en-US" dirty="0" smtClean="0"/>
              <a:t>Reducing the number of features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73</a:t>
            </a:fld>
            <a:endParaRPr lang="en-US"/>
          </a:p>
        </p:txBody>
      </p:sp>
      <p:pic>
        <p:nvPicPr>
          <p:cNvPr id="5" name="Picture 4"/>
          <p:cNvPicPr>
            <a:picLocks noChangeAspect="1"/>
          </p:cNvPicPr>
          <p:nvPr/>
        </p:nvPicPr>
        <p:blipFill>
          <a:blip r:embed="rId3"/>
          <a:stretch>
            <a:fillRect/>
          </a:stretch>
        </p:blipFill>
        <p:spPr>
          <a:xfrm>
            <a:off x="252255" y="2565366"/>
            <a:ext cx="4319745" cy="4292634"/>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57832" y="2098802"/>
                <a:ext cx="6393160" cy="785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m:t>
                      </m:r>
                      <m:d>
                        <m:dPr>
                          <m:ctrlPr>
                            <a:rPr lang="en-US" b="0" i="1" smtClean="0">
                              <a:latin typeface="Cambria Math" charset="0"/>
                            </a:rPr>
                          </m:ctrlPr>
                        </m:dPr>
                        <m:e>
                          <m:r>
                            <a:rPr lang="en-US" b="0" i="1" smtClean="0">
                              <a:latin typeface="Cambria Math" charset="0"/>
                            </a:rPr>
                            <m:t>𝑑</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e>
                      </m:d>
                      <m:r>
                        <a:rPr lang="mr-IN" i="1" smtClean="0">
                          <a:latin typeface="Cambria Math" charset="0"/>
                        </a:rPr>
                        <m:t>=</m:t>
                      </m:r>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2</m:t>
                                  </m:r>
                                </m:sub>
                              </m:sSub>
                            </m:fName>
                            <m:e>
                              <m:r>
                                <a:rPr lang="en-US" b="0" i="1" smtClean="0">
                                  <a:latin typeface="Cambria Math" charset="0"/>
                                </a:rPr>
                                <m:t>𝑃</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𝑑</m:t>
                                      </m:r>
                                    </m:e>
                                    <m:sub>
                                      <m:r>
                                        <a:rPr lang="en-US" b="0" i="1" smtClean="0">
                                          <a:latin typeface="Cambria Math" charset="0"/>
                                        </a:rPr>
                                        <m:t>𝑖</m:t>
                                      </m:r>
                                    </m:sub>
                                  </m:sSub>
                                </m:e>
                              </m:d>
                              <m:r>
                                <a:rPr lang="en-US" b="0" i="1" smtClean="0">
                                  <a:latin typeface="Cambria Math" charset="0"/>
                                </a:rPr>
                                <m:t>+</m:t>
                              </m:r>
                              <m:r>
                                <a:rPr lang="en-US" b="0" i="1" smtClean="0">
                                  <a:latin typeface="Cambria Math" charset="0"/>
                                </a:rPr>
                                <m:t>𝜆</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𝑥</m:t>
                                      </m:r>
                                    </m:sub>
                                  </m:sSub>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𝑦</m:t>
                                      </m:r>
                                    </m:sub>
                                  </m:sSub>
                                </m:den>
                              </m:f>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𝑥</m:t>
                                          </m:r>
                                        </m:sub>
                                        <m:sup>
                                          <m:r>
                                            <a:rPr lang="en-US" b="0" i="1" smtClean="0">
                                              <a:latin typeface="Cambria Math" charset="0"/>
                                            </a:rPr>
                                            <m:t>2</m:t>
                                          </m:r>
                                        </m:sup>
                                      </m:sSubSup>
                                    </m:den>
                                  </m:f>
                                  <m:r>
                                    <a:rPr lang="en-US" b="0" i="1" smtClean="0">
                                      <a:latin typeface="Cambria Math" charset="0"/>
                                    </a:rPr>
                                    <m:t>+</m:t>
                                  </m:r>
                                  <m:f>
                                    <m:fPr>
                                      <m:ctrlPr>
                                        <a:rPr lang="en-US" b="0" i="1" smtClean="0">
                                          <a:latin typeface="Cambria Math" charset="0"/>
                                        </a:rPr>
                                      </m:ctrlPr>
                                    </m:fPr>
                                    <m:num>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𝑦</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0</m:t>
                                                  </m:r>
                                                </m:sub>
                                              </m:sSub>
                                            </m:e>
                                          </m:d>
                                        </m:e>
                                        <m:sup>
                                          <m:r>
                                            <a:rPr lang="en-US" b="0" i="1" smtClean="0">
                                              <a:latin typeface="Cambria Math" charset="0"/>
                                            </a:rPr>
                                            <m:t>2</m:t>
                                          </m:r>
                                        </m:sup>
                                      </m:s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rPr>
                                            <m:t>𝜎</m:t>
                                          </m:r>
                                        </m:e>
                                        <m:sub>
                                          <m:r>
                                            <a:rPr lang="en-US" b="0" i="1" smtClean="0">
                                              <a:latin typeface="Cambria Math" charset="0"/>
                                            </a:rPr>
                                            <m:t>𝑦</m:t>
                                          </m:r>
                                        </m:sub>
                                        <m:sup>
                                          <m:r>
                                            <a:rPr lang="en-US" b="0" i="1" smtClean="0">
                                              <a:latin typeface="Cambria Math" charset="0"/>
                                            </a:rPr>
                                            <m:t>2</m:t>
                                          </m:r>
                                        </m:sup>
                                      </m:sSubSup>
                                    </m:den>
                                  </m:f>
                                  <m:r>
                                    <a:rPr lang="en-US" b="0" i="1" smtClean="0">
                                      <a:latin typeface="Cambria Math" charset="0"/>
                                    </a:rPr>
                                    <m:t>)</m:t>
                                  </m:r>
                                </m:sup>
                              </m:sSup>
                            </m:e>
                          </m:func>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57832" y="2098802"/>
                <a:ext cx="6393160" cy="785856"/>
              </a:xfrm>
              <a:prstGeom prst="rect">
                <a:avLst/>
              </a:prstGeom>
              <a:blipFill rotWithShape="0">
                <a:blip r:embed="rId4"/>
                <a:stretch>
                  <a:fillRect b="-775"/>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572000" y="3212100"/>
            <a:ext cx="4267639" cy="2305405"/>
          </a:xfrm>
          <a:prstGeom prst="rect">
            <a:avLst/>
          </a:prstGeom>
        </p:spPr>
      </p:pic>
    </p:spTree>
    <p:extLst>
      <p:ext uri="{BB962C8B-B14F-4D97-AF65-F5344CB8AC3E}">
        <p14:creationId xmlns:p14="http://schemas.microsoft.com/office/powerpoint/2010/main" val="582282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 widely-applicable visual feature selection method</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83D37755-D871-3243-875F-265DFA9F13A0}" type="slidenum">
              <a:rPr lang="en-US" smtClean="0"/>
              <a:t>74</a:t>
            </a:fld>
            <a:endParaRPr lang="en-US"/>
          </a:p>
        </p:txBody>
      </p:sp>
      <p:cxnSp>
        <p:nvCxnSpPr>
          <p:cNvPr id="8" name="Straight Connector 7"/>
          <p:cNvCxnSpPr/>
          <p:nvPr/>
        </p:nvCxnSpPr>
        <p:spPr>
          <a:xfrm flipV="1">
            <a:off x="329184" y="1482226"/>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562629" y="1662613"/>
            <a:ext cx="7886700" cy="4351338"/>
          </a:xfrm>
        </p:spPr>
        <p:txBody>
          <a:bodyPr/>
          <a:lstStyle/>
          <a:p>
            <a:endParaRPr lang="en-US" dirty="0" smtClean="0"/>
          </a:p>
          <a:p>
            <a:pPr marL="0" indent="0">
              <a:buNone/>
            </a:pPr>
            <a:r>
              <a:rPr lang="en-US" dirty="0" smtClean="0"/>
              <a:t>Can be applied to any systems that involves usage of visual features.</a:t>
            </a:r>
            <a:endParaRPr lang="en-US" dirty="0"/>
          </a:p>
          <a:p>
            <a:endParaRPr lang="en-US" dirty="0" smtClean="0"/>
          </a:p>
          <a:p>
            <a:endParaRPr lang="en-US" dirty="0"/>
          </a:p>
          <a:p>
            <a:endParaRPr lang="en-US" dirty="0"/>
          </a:p>
        </p:txBody>
      </p:sp>
      <p:sp>
        <p:nvSpPr>
          <p:cNvPr id="12" name="Rectangle 11"/>
          <p:cNvSpPr/>
          <p:nvPr/>
        </p:nvSpPr>
        <p:spPr>
          <a:xfrm>
            <a:off x="1239318" y="6391415"/>
            <a:ext cx="4572000" cy="215444"/>
          </a:xfrm>
          <a:prstGeom prst="rect">
            <a:avLst/>
          </a:prstGeom>
        </p:spPr>
        <p:txBody>
          <a:bodyPr>
            <a:spAutoFit/>
          </a:bodyPr>
          <a:lstStyle/>
          <a:p>
            <a:r>
              <a:rPr lang="en-US" sz="800" dirty="0"/>
              <a:t>http://</a:t>
            </a:r>
            <a:r>
              <a:rPr lang="en-US" sz="800" dirty="0" err="1"/>
              <a:t>www.robots.ox.ac.uk</a:t>
            </a:r>
            <a:r>
              <a:rPr lang="en-US" sz="800" dirty="0"/>
              <a:t>/~</a:t>
            </a:r>
            <a:r>
              <a:rPr lang="en-US" sz="800" dirty="0" err="1"/>
              <a:t>vgg</a:t>
            </a:r>
            <a:r>
              <a:rPr lang="en-US" sz="800" dirty="0"/>
              <a:t>/</a:t>
            </a:r>
            <a:r>
              <a:rPr lang="en-US" sz="800" dirty="0" err="1"/>
              <a:t>practicals</a:t>
            </a:r>
            <a:r>
              <a:rPr lang="en-US" sz="800" dirty="0"/>
              <a:t>/instance-recognition/images/</a:t>
            </a:r>
            <a:r>
              <a:rPr lang="en-US" sz="800" dirty="0" err="1"/>
              <a:t>cover.png</a:t>
            </a:r>
            <a:endParaRPr lang="en-US" sz="800" dirty="0"/>
          </a:p>
        </p:txBody>
      </p:sp>
      <p:pic>
        <p:nvPicPr>
          <p:cNvPr id="13" name="Picture 12"/>
          <p:cNvPicPr>
            <a:picLocks noChangeAspect="1"/>
          </p:cNvPicPr>
          <p:nvPr/>
        </p:nvPicPr>
        <p:blipFill>
          <a:blip r:embed="rId3"/>
          <a:stretch>
            <a:fillRect/>
          </a:stretch>
        </p:blipFill>
        <p:spPr>
          <a:xfrm>
            <a:off x="1086918" y="3315247"/>
            <a:ext cx="3803374" cy="2698704"/>
          </a:xfrm>
          <a:prstGeom prst="rect">
            <a:avLst/>
          </a:prstGeom>
        </p:spPr>
      </p:pic>
      <p:sp>
        <p:nvSpPr>
          <p:cNvPr id="15" name="TextBox 14"/>
          <p:cNvSpPr txBox="1"/>
          <p:nvPr/>
        </p:nvSpPr>
        <p:spPr>
          <a:xfrm>
            <a:off x="5671931" y="3315247"/>
            <a:ext cx="3041858" cy="477054"/>
          </a:xfrm>
          <a:prstGeom prst="rect">
            <a:avLst/>
          </a:prstGeom>
          <a:noFill/>
        </p:spPr>
        <p:txBody>
          <a:bodyPr wrap="none" rtlCol="0">
            <a:spAutoFit/>
          </a:bodyPr>
          <a:lstStyle/>
          <a:p>
            <a:r>
              <a:rPr lang="en-US" sz="2500" dirty="0" smtClean="0"/>
              <a:t>Panorama generating </a:t>
            </a:r>
            <a:endParaRPr lang="en-US" sz="2500" dirty="0"/>
          </a:p>
        </p:txBody>
      </p:sp>
      <p:sp>
        <p:nvSpPr>
          <p:cNvPr id="16" name="TextBox 15"/>
          <p:cNvSpPr txBox="1"/>
          <p:nvPr/>
        </p:nvSpPr>
        <p:spPr>
          <a:xfrm>
            <a:off x="5671931" y="3877377"/>
            <a:ext cx="2517997" cy="477054"/>
          </a:xfrm>
          <a:prstGeom prst="rect">
            <a:avLst/>
          </a:prstGeom>
          <a:noFill/>
        </p:spPr>
        <p:txBody>
          <a:bodyPr wrap="none" rtlCol="0">
            <a:spAutoFit/>
          </a:bodyPr>
          <a:lstStyle/>
          <a:p>
            <a:r>
              <a:rPr lang="en-US" sz="2500" dirty="0" smtClean="0"/>
              <a:t>3D reconstruction</a:t>
            </a:r>
            <a:endParaRPr lang="en-US" sz="2500" dirty="0"/>
          </a:p>
        </p:txBody>
      </p:sp>
    </p:spTree>
    <p:extLst>
      <p:ext uri="{BB962C8B-B14F-4D97-AF65-F5344CB8AC3E}">
        <p14:creationId xmlns:p14="http://schemas.microsoft.com/office/powerpoint/2010/main" val="1042774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Data size</a:t>
            </a:r>
            <a:endParaRPr lang="en-US" dirty="0">
              <a:latin typeface="Helvetica" charset="0"/>
              <a:ea typeface="Helvetica" charset="0"/>
              <a:cs typeface="Helvetica" charset="0"/>
            </a:endParaRPr>
          </a:p>
        </p:txBody>
      </p:sp>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9680" y="3937170"/>
            <a:ext cx="2103831" cy="923330"/>
          </a:xfrm>
          <a:prstGeom prst="rect">
            <a:avLst/>
          </a:prstGeom>
          <a:noFill/>
        </p:spPr>
        <p:txBody>
          <a:bodyPr wrap="square" rtlCol="0">
            <a:spAutoFit/>
          </a:bodyPr>
          <a:lstStyle/>
          <a:p>
            <a:pPr algn="ctr"/>
            <a:r>
              <a:rPr lang="en-US" dirty="0" smtClean="0"/>
              <a:t>Required bit length for encoding 3D motion data</a:t>
            </a:r>
            <a:endParaRPr lang="en-US" dirty="0"/>
          </a:p>
        </p:txBody>
      </p:sp>
      <p:cxnSp>
        <p:nvCxnSpPr>
          <p:cNvPr id="11" name="Straight Connector 10"/>
          <p:cNvCxnSpPr/>
          <p:nvPr/>
        </p:nvCxnSpPr>
        <p:spPr>
          <a:xfrm>
            <a:off x="3339548" y="3542579"/>
            <a:ext cx="156404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1596" y="3538730"/>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6040" y="3956430"/>
            <a:ext cx="1726171" cy="1477328"/>
          </a:xfrm>
          <a:prstGeom prst="rect">
            <a:avLst/>
          </a:prstGeom>
          <a:noFill/>
        </p:spPr>
        <p:txBody>
          <a:bodyPr wrap="square" rtlCol="0">
            <a:spAutoFit/>
          </a:bodyPr>
          <a:lstStyle/>
          <a:p>
            <a:pPr algn="ctr"/>
            <a:r>
              <a:rPr lang="en-US" dirty="0" smtClean="0"/>
              <a:t>Required bit length for encoding camera metadata</a:t>
            </a:r>
            <a:endParaRPr lang="en-US" dirty="0"/>
          </a:p>
        </p:txBody>
      </p:sp>
      <p:cxnSp>
        <p:nvCxnSpPr>
          <p:cNvPr id="14" name="Straight Connector 13"/>
          <p:cNvCxnSpPr/>
          <p:nvPr/>
        </p:nvCxnSpPr>
        <p:spPr>
          <a:xfrm>
            <a:off x="6871683" y="3541340"/>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89126" y="3529327"/>
            <a:ext cx="2278" cy="407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1016" y="3928049"/>
            <a:ext cx="1512156" cy="1477328"/>
          </a:xfrm>
          <a:prstGeom prst="rect">
            <a:avLst/>
          </a:prstGeom>
          <a:noFill/>
        </p:spPr>
        <p:txBody>
          <a:bodyPr wrap="square" rtlCol="0">
            <a:spAutoFit/>
          </a:bodyPr>
          <a:lstStyle/>
          <a:p>
            <a:pPr algn="ctr"/>
            <a:r>
              <a:rPr lang="en-US" dirty="0" smtClean="0"/>
              <a:t>Required bit length for encoding visual features</a:t>
            </a:r>
            <a:endParaRPr lang="en-US" dirty="0"/>
          </a:p>
        </p:txBody>
      </p:sp>
      <p:cxnSp>
        <p:nvCxnSpPr>
          <p:cNvPr id="17" name="Straight Connector 16"/>
          <p:cNvCxnSpPr/>
          <p:nvPr/>
        </p:nvCxnSpPr>
        <p:spPr>
          <a:xfrm>
            <a:off x="5575430" y="3538730"/>
            <a:ext cx="756128"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88916" y="3538730"/>
            <a:ext cx="1066" cy="383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305798" y="2910920"/>
                <a:ext cx="6012607"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charset="0"/>
                        </a:rPr>
                        <m:t>𝐿</m:t>
                      </m:r>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𝑡</m:t>
                          </m:r>
                          <m:r>
                            <a:rPr lang="en-US" sz="3500" b="0" i="1" smtClean="0">
                              <a:latin typeface="Cambria Math" charset="0"/>
                            </a:rPr>
                            <m:t>∗</m:t>
                          </m:r>
                          <m:r>
                            <a:rPr lang="en-US" sz="3500" b="0" i="1" smtClean="0">
                              <a:latin typeface="Cambria Math" charset="0"/>
                            </a:rPr>
                            <m:t>𝑘</m:t>
                          </m:r>
                          <m:r>
                            <a:rPr lang="en-US" sz="3500" b="0" i="1" smtClean="0">
                              <a:latin typeface="Cambria Math" charset="0"/>
                            </a:rPr>
                            <m:t>∗</m:t>
                          </m:r>
                          <m:r>
                            <a:rPr lang="en-US" sz="3500" b="0" i="1" smtClean="0">
                              <a:latin typeface="Cambria Math" charset="0"/>
                            </a:rPr>
                            <m:t>𝑛</m:t>
                          </m:r>
                        </m:e>
                      </m:d>
                      <m:r>
                        <a:rPr lang="en-US" sz="3500" b="0" i="1" smtClean="0">
                          <a:latin typeface="Cambria Math" charset="0"/>
                        </a:rPr>
                        <m:t>+</m:t>
                      </m:r>
                      <m:r>
                        <a:rPr lang="en-US" sz="3500" b="0" i="1" smtClean="0">
                          <a:latin typeface="Cambria Math" charset="0"/>
                        </a:rPr>
                        <m:t>𝐵</m:t>
                      </m:r>
                      <m:d>
                        <m:dPr>
                          <m:ctrlPr>
                            <a:rPr lang="en-US" sz="3500" b="0" i="1" smtClean="0">
                              <a:latin typeface="Cambria Math" charset="0"/>
                            </a:rPr>
                          </m:ctrlPr>
                        </m:dPr>
                        <m:e>
                          <m:r>
                            <a:rPr lang="en-US" sz="3500" b="0" i="1" smtClean="0">
                              <a:latin typeface="Cambria Math" charset="0"/>
                            </a:rPr>
                            <m:t>𝑓</m:t>
                          </m:r>
                        </m:e>
                      </m:d>
                      <m:r>
                        <a:rPr lang="en-US" sz="3500" b="0" i="1" smtClean="0">
                          <a:latin typeface="Cambria Math" charset="0"/>
                        </a:rPr>
                        <m:t>+</m:t>
                      </m:r>
                      <m:r>
                        <a:rPr lang="en-US" sz="3500" b="0" i="1" smtClean="0">
                          <a:latin typeface="Cambria Math" charset="0"/>
                        </a:rPr>
                        <m:t>𝑐</m:t>
                      </m:r>
                    </m:oMath>
                  </m:oMathPara>
                </a14:m>
                <a:endParaRPr lang="en-US" sz="3500" dirty="0"/>
              </a:p>
            </p:txBody>
          </p:sp>
        </mc:Choice>
        <mc:Fallback xmlns="">
          <p:sp>
            <p:nvSpPr>
              <p:cNvPr id="3" name="TextBox 2"/>
              <p:cNvSpPr txBox="1">
                <a:spLocks noRot="1" noChangeAspect="1" noMove="1" noResize="1" noEditPoints="1" noAdjustHandles="1" noChangeArrowheads="1" noChangeShapeType="1" noTextEdit="1"/>
              </p:cNvSpPr>
              <p:nvPr/>
            </p:nvSpPr>
            <p:spPr>
              <a:xfrm>
                <a:off x="1305798" y="2910920"/>
                <a:ext cx="6012607" cy="53860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8957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9849"/>
            <a:ext cx="7886700" cy="4351338"/>
          </a:xfrm>
        </p:spPr>
        <p:txBody>
          <a:bodyPr/>
          <a:lstStyle/>
          <a:p>
            <a:pPr marL="0" indent="0">
              <a:buNone/>
            </a:pPr>
            <a:r>
              <a:rPr lang="en-US" dirty="0" smtClean="0"/>
              <a:t>Experiment set up for localization / pose estimation error</a:t>
            </a:r>
            <a:endParaRPr lang="en-US" dirty="0"/>
          </a:p>
        </p:txBody>
      </p:sp>
      <p:sp>
        <p:nvSpPr>
          <p:cNvPr id="4" name="Slide Number Placeholder 3"/>
          <p:cNvSpPr>
            <a:spLocks noGrp="1"/>
          </p:cNvSpPr>
          <p:nvPr>
            <p:ph type="sldNum" sz="quarter" idx="12"/>
          </p:nvPr>
        </p:nvSpPr>
        <p:spPr/>
        <p:txBody>
          <a:bodyPr/>
          <a:lstStyle/>
          <a:p>
            <a:fld id="{83D37755-D871-3243-875F-265DFA9F13A0}" type="slidenum">
              <a:rPr lang="en-US" smtClean="0"/>
              <a:t>76</a:t>
            </a:fld>
            <a:endParaRPr lang="en-US"/>
          </a:p>
        </p:txBody>
      </p:sp>
      <p:grpSp>
        <p:nvGrpSpPr>
          <p:cNvPr id="7" name="Group 6"/>
          <p:cNvGrpSpPr/>
          <p:nvPr/>
        </p:nvGrpSpPr>
        <p:grpSpPr>
          <a:xfrm>
            <a:off x="774633" y="2356631"/>
            <a:ext cx="3202886" cy="2460920"/>
            <a:chOff x="1263097" y="3046606"/>
            <a:chExt cx="3202886" cy="2460920"/>
          </a:xfrm>
        </p:grpSpPr>
        <p:pic>
          <p:nvPicPr>
            <p:cNvPr id="5" name="Picture 4"/>
            <p:cNvPicPr>
              <a:picLocks noChangeAspect="1"/>
            </p:cNvPicPr>
            <p:nvPr/>
          </p:nvPicPr>
          <p:blipFill rotWithShape="1">
            <a:blip r:embed="rId2"/>
            <a:srcRect r="39227"/>
            <a:stretch/>
          </p:blipFill>
          <p:spPr>
            <a:xfrm>
              <a:off x="1263097" y="3046606"/>
              <a:ext cx="3202886" cy="2460920"/>
            </a:xfrm>
            <a:prstGeom prst="rect">
              <a:avLst/>
            </a:prstGeom>
          </p:spPr>
        </p:pic>
        <p:sp>
          <p:nvSpPr>
            <p:cNvPr id="6" name="Rectangle 5"/>
            <p:cNvSpPr/>
            <p:nvPr/>
          </p:nvSpPr>
          <p:spPr>
            <a:xfrm>
              <a:off x="2067339" y="3538330"/>
              <a:ext cx="1802296" cy="1325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a:off x="1486109" y="3000756"/>
            <a:ext cx="1245704" cy="841514"/>
          </a:xfrm>
          <a:custGeom>
            <a:avLst/>
            <a:gdLst>
              <a:gd name="connsiteX0" fmla="*/ 1351721 w 1351721"/>
              <a:gd name="connsiteY0" fmla="*/ 0 h 1020417"/>
              <a:gd name="connsiteX1" fmla="*/ 424069 w 1351721"/>
              <a:gd name="connsiteY1" fmla="*/ 66261 h 1020417"/>
              <a:gd name="connsiteX2" fmla="*/ 145774 w 1351721"/>
              <a:gd name="connsiteY2" fmla="*/ 371061 h 1020417"/>
              <a:gd name="connsiteX3" fmla="*/ 0 w 1351721"/>
              <a:gd name="connsiteY3" fmla="*/ 1020417 h 1020417"/>
            </a:gdLst>
            <a:ahLst/>
            <a:cxnLst>
              <a:cxn ang="0">
                <a:pos x="connsiteX0" y="connsiteY0"/>
              </a:cxn>
              <a:cxn ang="0">
                <a:pos x="connsiteX1" y="connsiteY1"/>
              </a:cxn>
              <a:cxn ang="0">
                <a:pos x="connsiteX2" y="connsiteY2"/>
              </a:cxn>
              <a:cxn ang="0">
                <a:pos x="connsiteX3" y="connsiteY3"/>
              </a:cxn>
            </a:cxnLst>
            <a:rect l="l" t="t" r="r" b="b"/>
            <a:pathLst>
              <a:path w="1351721" h="1020417">
                <a:moveTo>
                  <a:pt x="1351721" y="0"/>
                </a:moveTo>
                <a:cubicBezTo>
                  <a:pt x="988390" y="2209"/>
                  <a:pt x="625060" y="4418"/>
                  <a:pt x="424069" y="66261"/>
                </a:cubicBezTo>
                <a:cubicBezTo>
                  <a:pt x="223078" y="128105"/>
                  <a:pt x="216452" y="212035"/>
                  <a:pt x="145774" y="371061"/>
                </a:cubicBezTo>
                <a:cubicBezTo>
                  <a:pt x="75096" y="530087"/>
                  <a:pt x="37548" y="775252"/>
                  <a:pt x="0" y="1020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5430" y="2947747"/>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29693" y="2960136"/>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6317" y="299736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709323" y="3076882"/>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78875" y="3311320"/>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86109" y="3621884"/>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39726" y="3785518"/>
            <a:ext cx="92765" cy="10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175726" y="3891535"/>
            <a:ext cx="310383" cy="163376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5469077"/>
            <a:ext cx="1996318" cy="707886"/>
          </a:xfrm>
          <a:prstGeom prst="rect">
            <a:avLst/>
          </a:prstGeom>
          <a:noFill/>
        </p:spPr>
        <p:txBody>
          <a:bodyPr wrap="square" rtlCol="0">
            <a:spAutoFit/>
          </a:bodyPr>
          <a:lstStyle/>
          <a:p>
            <a:r>
              <a:rPr lang="en-US" sz="2000" dirty="0" smtClean="0"/>
              <a:t>Measurement points (total 16)</a:t>
            </a:r>
            <a:endParaRPr lang="en-US" sz="2000" dirty="0"/>
          </a:p>
        </p:txBody>
      </p:sp>
      <p:cxnSp>
        <p:nvCxnSpPr>
          <p:cNvPr id="20" name="Straight Arrow Connector 19"/>
          <p:cNvCxnSpPr/>
          <p:nvPr/>
        </p:nvCxnSpPr>
        <p:spPr>
          <a:xfrm flipV="1">
            <a:off x="1175726" y="3417337"/>
            <a:ext cx="533597" cy="210796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91634" y="2406547"/>
            <a:ext cx="4579967" cy="2015936"/>
          </a:xfrm>
          <a:prstGeom prst="rect">
            <a:avLst/>
          </a:prstGeom>
          <a:noFill/>
        </p:spPr>
        <p:txBody>
          <a:bodyPr wrap="square" rtlCol="0">
            <a:spAutoFit/>
          </a:bodyPr>
          <a:lstStyle/>
          <a:p>
            <a:r>
              <a:rPr lang="en-US" sz="2500" dirty="0" smtClean="0"/>
              <a:t>Record localization and pose estimation at every measurement point</a:t>
            </a:r>
          </a:p>
          <a:p>
            <a:endParaRPr lang="en-US" sz="2500" dirty="0"/>
          </a:p>
          <a:p>
            <a:r>
              <a:rPr lang="en-US" sz="2500" dirty="0" smtClean="0"/>
              <a:t>Compute estimation errors</a:t>
            </a:r>
            <a:endParaRPr lang="en-US" sz="2500" dirty="0"/>
          </a:p>
        </p:txBody>
      </p:sp>
      <p:pic>
        <p:nvPicPr>
          <p:cNvPr id="25" name="Picture 24"/>
          <p:cNvPicPr>
            <a:picLocks noChangeAspect="1"/>
          </p:cNvPicPr>
          <p:nvPr/>
        </p:nvPicPr>
        <p:blipFill>
          <a:blip r:embed="rId3"/>
          <a:stretch>
            <a:fillRect/>
          </a:stretch>
        </p:blipFill>
        <p:spPr>
          <a:xfrm>
            <a:off x="4333257" y="4507001"/>
            <a:ext cx="4033551" cy="1848488"/>
          </a:xfrm>
          <a:prstGeom prst="rect">
            <a:avLst/>
          </a:prstGeom>
        </p:spPr>
      </p:pic>
      <p:cxnSp>
        <p:nvCxnSpPr>
          <p:cNvPr id="26" name="Straight Arrow Connector 25"/>
          <p:cNvCxnSpPr/>
          <p:nvPr/>
        </p:nvCxnSpPr>
        <p:spPr>
          <a:xfrm flipV="1">
            <a:off x="3680227" y="4817551"/>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573534" y="6056064"/>
            <a:ext cx="866417" cy="2045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74285" y="4955332"/>
            <a:ext cx="1793030" cy="707886"/>
          </a:xfrm>
          <a:prstGeom prst="rect">
            <a:avLst/>
          </a:prstGeom>
          <a:noFill/>
        </p:spPr>
        <p:txBody>
          <a:bodyPr wrap="square" rtlCol="0">
            <a:spAutoFit/>
          </a:bodyPr>
          <a:lstStyle/>
          <a:p>
            <a:r>
              <a:rPr lang="en-US" sz="2000" dirty="0" smtClean="0"/>
              <a:t>Visual data used</a:t>
            </a:r>
            <a:endParaRPr lang="en-US" sz="2000" dirty="0"/>
          </a:p>
        </p:txBody>
      </p:sp>
      <p:sp>
        <p:nvSpPr>
          <p:cNvPr id="31" name="TextBox 30"/>
          <p:cNvSpPr txBox="1"/>
          <p:nvPr/>
        </p:nvSpPr>
        <p:spPr>
          <a:xfrm>
            <a:off x="2860710" y="6220235"/>
            <a:ext cx="1793030" cy="707886"/>
          </a:xfrm>
          <a:prstGeom prst="rect">
            <a:avLst/>
          </a:prstGeom>
          <a:noFill/>
        </p:spPr>
        <p:txBody>
          <a:bodyPr wrap="square" rtlCol="0">
            <a:spAutoFit/>
          </a:bodyPr>
          <a:lstStyle/>
          <a:p>
            <a:r>
              <a:rPr lang="en-US" sz="2000" dirty="0" smtClean="0"/>
              <a:t>Visual </a:t>
            </a:r>
            <a:r>
              <a:rPr lang="en-US" sz="2000" smtClean="0"/>
              <a:t>data not used</a:t>
            </a:r>
            <a:endParaRPr lang="en-US" sz="2000" dirty="0"/>
          </a:p>
        </p:txBody>
      </p:sp>
      <p:sp>
        <p:nvSpPr>
          <p:cNvPr id="33"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Helvetica" charset="0"/>
                <a:ea typeface="Helvetica" charset="0"/>
                <a:cs typeface="Helvetica" charset="0"/>
              </a:rPr>
              <a:t>Evaluation</a:t>
            </a:r>
            <a:endParaRPr lang="en-US" dirty="0">
              <a:latin typeface="Helvetica" charset="0"/>
              <a:ea typeface="Helvetica" charset="0"/>
              <a:cs typeface="Helvetica" charset="0"/>
            </a:endParaRPr>
          </a:p>
        </p:txBody>
      </p:sp>
      <p:cxnSp>
        <p:nvCxnSpPr>
          <p:cNvPr id="34" name="Straight Connector 33"/>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289937" y="3311318"/>
            <a:ext cx="395493" cy="393971"/>
          </a:xfrm>
          <a:prstGeom prst="ellipse">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2159488" y="3621885"/>
            <a:ext cx="309559" cy="133344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316108" y="4851934"/>
            <a:ext cx="1996318" cy="400110"/>
          </a:xfrm>
          <a:prstGeom prst="rect">
            <a:avLst/>
          </a:prstGeom>
          <a:noFill/>
        </p:spPr>
        <p:txBody>
          <a:bodyPr wrap="square" rtlCol="0">
            <a:spAutoFit/>
          </a:bodyPr>
          <a:lstStyle/>
          <a:p>
            <a:r>
              <a:rPr lang="en-US" sz="2000" dirty="0" smtClean="0"/>
              <a:t>Virtual object</a:t>
            </a:r>
            <a:endParaRPr lang="en-US" sz="2000" dirty="0"/>
          </a:p>
        </p:txBody>
      </p:sp>
    </p:spTree>
    <p:extLst>
      <p:ext uri="{BB962C8B-B14F-4D97-AF65-F5344CB8AC3E}">
        <p14:creationId xmlns:p14="http://schemas.microsoft.com/office/powerpoint/2010/main" val="527906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9869"/>
          <a:stretch/>
        </p:blipFill>
        <p:spPr>
          <a:xfrm>
            <a:off x="2406098" y="4227168"/>
            <a:ext cx="6286500" cy="2014606"/>
          </a:xfrm>
          <a:prstGeom prst="rect">
            <a:avLst/>
          </a:prstGeom>
        </p:spPr>
      </p:pic>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Evaluation</a:t>
            </a:r>
          </a:p>
        </p:txBody>
      </p:sp>
      <p:sp>
        <p:nvSpPr>
          <p:cNvPr id="4" name="Slide Number Placeholder 3"/>
          <p:cNvSpPr>
            <a:spLocks noGrp="1"/>
          </p:cNvSpPr>
          <p:nvPr>
            <p:ph type="sldNum" sz="quarter" idx="12"/>
          </p:nvPr>
        </p:nvSpPr>
        <p:spPr/>
        <p:txBody>
          <a:bodyPr/>
          <a:lstStyle/>
          <a:p>
            <a:fld id="{83D37755-D871-3243-875F-265DFA9F13A0}" type="slidenum">
              <a:rPr lang="en-US" smtClean="0"/>
              <a:t>77</a:t>
            </a:fld>
            <a:endParaRPr lang="en-US"/>
          </a:p>
        </p:txBody>
      </p:sp>
      <p:pic>
        <p:nvPicPr>
          <p:cNvPr id="6" name="Picture 5"/>
          <p:cNvPicPr>
            <a:picLocks noChangeAspect="1"/>
          </p:cNvPicPr>
          <p:nvPr/>
        </p:nvPicPr>
        <p:blipFill rotWithShape="1">
          <a:blip r:embed="rId4"/>
          <a:srcRect b="9291"/>
          <a:stretch/>
        </p:blipFill>
        <p:spPr>
          <a:xfrm>
            <a:off x="2512695" y="2263317"/>
            <a:ext cx="6362700" cy="2096648"/>
          </a:xfrm>
          <a:prstGeom prst="rect">
            <a:avLst/>
          </a:prstGeom>
        </p:spPr>
      </p:pic>
      <p:cxnSp>
        <p:nvCxnSpPr>
          <p:cNvPr id="8" name="Straight Connector 7"/>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326583" y="2620668"/>
            <a:ext cx="1896718" cy="1937992"/>
          </a:xfrm>
        </p:spPr>
        <p:txBody>
          <a:bodyPr/>
          <a:lstStyle/>
          <a:p>
            <a:endParaRPr lang="en-US" dirty="0" smtClean="0"/>
          </a:p>
          <a:p>
            <a:pPr marL="0" indent="0">
              <a:buNone/>
            </a:pPr>
            <a:r>
              <a:rPr lang="en-US" dirty="0" smtClean="0"/>
              <a:t>Localization</a:t>
            </a:r>
          </a:p>
          <a:p>
            <a:pPr marL="0" indent="0">
              <a:buNone/>
            </a:pPr>
            <a:r>
              <a:rPr lang="en-US" dirty="0"/>
              <a:t>e</a:t>
            </a:r>
            <a:r>
              <a:rPr lang="en-US" dirty="0" smtClean="0"/>
              <a:t>rror (cm)</a:t>
            </a:r>
            <a:endParaRPr lang="en-US" dirty="0"/>
          </a:p>
          <a:p>
            <a:endParaRPr lang="en-US" dirty="0" smtClean="0"/>
          </a:p>
          <a:p>
            <a:endParaRPr lang="en-US" dirty="0"/>
          </a:p>
          <a:p>
            <a:endParaRPr lang="en-US" dirty="0"/>
          </a:p>
        </p:txBody>
      </p:sp>
      <p:sp>
        <p:nvSpPr>
          <p:cNvPr id="10" name="Content Placeholder 2"/>
          <p:cNvSpPr txBox="1">
            <a:spLocks/>
          </p:cNvSpPr>
          <p:nvPr/>
        </p:nvSpPr>
        <p:spPr>
          <a:xfrm>
            <a:off x="326582" y="4203357"/>
            <a:ext cx="2429869" cy="1937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pPr marL="0" indent="0">
              <a:buFont typeface="Arial" panose="020B0604020202020204" pitchFamily="34" charset="0"/>
              <a:buNone/>
            </a:pPr>
            <a:r>
              <a:rPr lang="en-US" dirty="0" smtClean="0"/>
              <a:t>Pose estimation error (degree)</a:t>
            </a:r>
          </a:p>
          <a:p>
            <a:endParaRPr lang="en-US" dirty="0" smtClean="0"/>
          </a:p>
          <a:p>
            <a:endParaRPr lang="en-US" dirty="0" smtClean="0"/>
          </a:p>
          <a:p>
            <a:endParaRPr lang="en-US" dirty="0"/>
          </a:p>
        </p:txBody>
      </p:sp>
      <p:sp>
        <p:nvSpPr>
          <p:cNvPr id="11" name="Content Placeholder 2"/>
          <p:cNvSpPr txBox="1">
            <a:spLocks/>
          </p:cNvSpPr>
          <p:nvPr/>
        </p:nvSpPr>
        <p:spPr>
          <a:xfrm>
            <a:off x="326583" y="1531150"/>
            <a:ext cx="7889301" cy="732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16 measurement points across half of the room </a:t>
            </a:r>
            <a:endParaRPr lang="en-US" dirty="0"/>
          </a:p>
        </p:txBody>
      </p:sp>
    </p:spTree>
    <p:extLst>
      <p:ext uri="{BB962C8B-B14F-4D97-AF65-F5344CB8AC3E}">
        <p14:creationId xmlns:p14="http://schemas.microsoft.com/office/powerpoint/2010/main" val="1014869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880"/>
          </a:xfrm>
        </p:spPr>
        <p:txBody>
          <a:bodyPr vert="horz" lIns="91440" tIns="45720" rIns="91440" bIns="45720" rtlCol="0" anchor="ctr">
            <a:normAutofit/>
          </a:bodyPr>
          <a:lstStyle/>
          <a:p>
            <a:r>
              <a:rPr lang="en-US" dirty="0">
                <a:latin typeface="Helvetica" charset="0"/>
                <a:ea typeface="Helvetica" charset="0"/>
                <a:cs typeface="Helvetica" charset="0"/>
              </a:rPr>
              <a:t>Method Summary</a:t>
            </a:r>
          </a:p>
        </p:txBody>
      </p:sp>
      <p:sp>
        <p:nvSpPr>
          <p:cNvPr id="3" name="Content Placeholder 2"/>
          <p:cNvSpPr>
            <a:spLocks noGrp="1"/>
          </p:cNvSpPr>
          <p:nvPr>
            <p:ph idx="1"/>
          </p:nvPr>
        </p:nvSpPr>
        <p:spPr/>
        <p:txBody>
          <a:bodyPr>
            <a:normAutofit/>
          </a:bodyPr>
          <a:lstStyle/>
          <a:p>
            <a:r>
              <a:rPr lang="en-US" dirty="0" smtClean="0"/>
              <a:t>Three new systems </a:t>
            </a:r>
            <a:r>
              <a:rPr lang="en-US" dirty="0"/>
              <a:t>for </a:t>
            </a:r>
            <a:r>
              <a:rPr lang="en-US" dirty="0" smtClean="0"/>
              <a:t>multimedia data </a:t>
            </a:r>
            <a:r>
              <a:rPr lang="en-US" dirty="0"/>
              <a:t>storage / broadcast </a:t>
            </a:r>
            <a:r>
              <a:rPr lang="en-US" dirty="0" smtClean="0"/>
              <a:t>via BLE</a:t>
            </a:r>
          </a:p>
          <a:p>
            <a:r>
              <a:rPr lang="en-US" dirty="0" smtClean="0"/>
              <a:t>Identify the content of interest </a:t>
            </a:r>
          </a:p>
          <a:p>
            <a:r>
              <a:rPr lang="en-US" dirty="0" smtClean="0"/>
              <a:t>Make use of hardware (multi-view capture </a:t>
            </a:r>
            <a:r>
              <a:rPr lang="en-US" dirty="0"/>
              <a:t>for segmentation, IMU-guided </a:t>
            </a:r>
            <a:r>
              <a:rPr lang="en-US" dirty="0" smtClean="0"/>
              <a:t>capture, localization with received signal strength indicator) </a:t>
            </a:r>
            <a:endParaRPr lang="en-US" dirty="0"/>
          </a:p>
        </p:txBody>
      </p:sp>
      <p:sp>
        <p:nvSpPr>
          <p:cNvPr id="5" name="Slide Number Placeholder 4"/>
          <p:cNvSpPr>
            <a:spLocks noGrp="1"/>
          </p:cNvSpPr>
          <p:nvPr>
            <p:ph type="sldNum" sz="quarter" idx="12"/>
          </p:nvPr>
        </p:nvSpPr>
        <p:spPr/>
        <p:txBody>
          <a:bodyPr/>
          <a:lstStyle/>
          <a:p>
            <a:fld id="{83D37755-D871-3243-875F-265DFA9F13A0}" type="slidenum">
              <a:rPr lang="en-US" smtClean="0"/>
              <a:t>78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3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Novelty: </a:t>
            </a:r>
            <a:r>
              <a:rPr lang="en-US" sz="3000" dirty="0">
                <a:cs typeface="Helvetica"/>
              </a:rPr>
              <a:t>e</a:t>
            </a:r>
            <a:r>
              <a:rPr lang="en-US" sz="3000" dirty="0" smtClean="0">
                <a:cs typeface="Helvetica"/>
              </a:rPr>
              <a:t>nable multimedia data storage/broadcasting on systems with extreme memory/bandwidth limit.</a:t>
            </a:r>
          </a:p>
          <a:p>
            <a:pPr marL="800100" lvl="1" indent="-342900" algn="l">
              <a:buFont typeface="Arial" charset="0"/>
              <a:buChar char="•"/>
            </a:pPr>
            <a:r>
              <a:rPr lang="en-US" sz="2500" dirty="0" smtClean="0">
                <a:cs typeface="Helvetica"/>
              </a:rPr>
              <a:t>First BLE image broadcasting system</a:t>
            </a:r>
          </a:p>
          <a:p>
            <a:pPr marL="800100" lvl="1" indent="-342900" algn="l">
              <a:buFont typeface="Arial" charset="0"/>
              <a:buChar char="•"/>
            </a:pPr>
            <a:r>
              <a:rPr lang="en-US" sz="2500" dirty="0" smtClean="0">
                <a:cs typeface="Helvetica"/>
              </a:rPr>
              <a:t>IMU-guided multi-view capture algorithm</a:t>
            </a:r>
          </a:p>
          <a:p>
            <a:pPr marL="800100" lvl="1" indent="-342900" algn="l">
              <a:buFont typeface="Arial" charset="0"/>
              <a:buChar char="•"/>
            </a:pPr>
            <a:r>
              <a:rPr lang="en-US" sz="2500" dirty="0" smtClean="0">
                <a:cs typeface="Helvetica"/>
              </a:rPr>
              <a:t>First BLE 3D motion data recording and broadcasting system</a:t>
            </a:r>
          </a:p>
          <a:p>
            <a:pPr marL="800100" lvl="1" indent="-342900" algn="l">
              <a:buFont typeface="Arial" charset="0"/>
              <a:buChar char="•"/>
            </a:pPr>
            <a:r>
              <a:rPr lang="en-US" sz="2500" dirty="0" smtClean="0">
                <a:cs typeface="Helvetica"/>
              </a:rPr>
              <a:t>Visual feature selection algorithm based on region of interest and entropy</a:t>
            </a:r>
          </a:p>
          <a:p>
            <a:pPr marL="800100" lvl="1" indent="-342900" algn="l">
              <a:buFont typeface="Arial" charset="0"/>
              <a:buChar char="•"/>
            </a:pPr>
            <a:r>
              <a:rPr lang="en-US" sz="2500" dirty="0" smtClean="0">
                <a:cs typeface="Helvetica"/>
              </a:rPr>
              <a:t>First indoor localization system using sensor fusion that uses BLE signal</a:t>
            </a:r>
            <a:endParaRPr lang="en-US" sz="2500" dirty="0">
              <a:cs typeface="Helvetica"/>
            </a:endParaRP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79</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 (multimedia data compression for BLE)</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44832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18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83" y="1163317"/>
            <a:ext cx="7886700" cy="4351338"/>
          </a:xfrm>
        </p:spPr>
        <p:txBody>
          <a:bodyPr>
            <a:normAutofit/>
          </a:bodyPr>
          <a:lstStyle/>
          <a:p>
            <a:pPr marL="0" indent="0">
              <a:buNone/>
            </a:pPr>
            <a:endParaRPr lang="en-US" sz="3000" dirty="0" smtClean="0"/>
          </a:p>
          <a:p>
            <a:pPr marL="0" indent="0">
              <a:buNone/>
            </a:pPr>
            <a:r>
              <a:rPr lang="en-US" sz="3000" dirty="0" smtClean="0"/>
              <a:t>For systems with limited storage, conventional techniques sometimes fail to provide sufficient compression.</a:t>
            </a:r>
          </a:p>
          <a:p>
            <a:pPr marL="0" indent="0">
              <a:buNone/>
            </a:pPr>
            <a:r>
              <a:rPr lang="en-US" sz="3000" dirty="0" smtClean="0"/>
              <a:t>Develop a new approach to achieve better compression than conventional compression techniques.</a:t>
            </a:r>
            <a:endParaRPr lang="en-US" sz="3000" dirty="0"/>
          </a:p>
        </p:txBody>
      </p:sp>
      <p:sp>
        <p:nvSpPr>
          <p:cNvPr id="5" name="Slide Number Placeholder 4"/>
          <p:cNvSpPr>
            <a:spLocks noGrp="1"/>
          </p:cNvSpPr>
          <p:nvPr>
            <p:ph type="sldNum" sz="quarter" idx="12"/>
          </p:nvPr>
        </p:nvSpPr>
        <p:spPr/>
        <p:txBody>
          <a:bodyPr/>
          <a:lstStyle/>
          <a:p>
            <a:fld id="{83D37755-D871-3243-875F-265DFA9F13A0}" type="slidenum">
              <a:rPr lang="en-US" smtClean="0"/>
              <a:t>8</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Problem of interest</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83" y="4359911"/>
            <a:ext cx="3200400" cy="1920240"/>
          </a:xfrm>
          <a:prstGeom prst="rect">
            <a:avLst/>
          </a:prstGeom>
        </p:spPr>
      </p:pic>
      <p:sp>
        <p:nvSpPr>
          <p:cNvPr id="10" name="Content Placeholder 2"/>
          <p:cNvSpPr txBox="1">
            <a:spLocks/>
          </p:cNvSpPr>
          <p:nvPr/>
        </p:nvSpPr>
        <p:spPr>
          <a:xfrm>
            <a:off x="781050" y="19780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dirty="0" smtClean="0"/>
          </a:p>
        </p:txBody>
      </p:sp>
      <p:sp>
        <p:nvSpPr>
          <p:cNvPr id="11" name="Slide Number Placeholder 4"/>
          <p:cNvSpPr txBox="1">
            <a:spLocks/>
          </p:cNvSpPr>
          <p:nvPr/>
        </p:nvSpPr>
        <p:spPr>
          <a:xfrm>
            <a:off x="6610350" y="65087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D37755-D871-3243-875F-265DFA9F13A0}" type="slidenum">
              <a:rPr lang="en-US" smtClean="0"/>
              <a:pPr/>
              <a:t>8</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150" y="4359911"/>
            <a:ext cx="3200400" cy="1920240"/>
          </a:xfrm>
          <a:prstGeom prst="rect">
            <a:avLst/>
          </a:prstGeom>
        </p:spPr>
      </p:pic>
      <p:sp>
        <p:nvSpPr>
          <p:cNvPr id="4" name="Oval 3"/>
          <p:cNvSpPr/>
          <p:nvPr/>
        </p:nvSpPr>
        <p:spPr>
          <a:xfrm>
            <a:off x="734957" y="494646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68857" y="4921528"/>
            <a:ext cx="541683" cy="5416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591" y="1528633"/>
            <a:ext cx="8123583" cy="4487854"/>
          </a:xfrm>
        </p:spPr>
        <p:txBody>
          <a:bodyPr>
            <a:noAutofit/>
          </a:bodyPr>
          <a:lstStyle/>
          <a:p>
            <a:pPr algn="l"/>
            <a:r>
              <a:rPr lang="en-US" sz="3000" dirty="0" smtClean="0">
                <a:cs typeface="Helvetica"/>
              </a:rPr>
              <a:t>How to generalize:</a:t>
            </a:r>
          </a:p>
          <a:p>
            <a:pPr marL="800100" lvl="1" indent="-342900" algn="l">
              <a:buFont typeface="Arial" charset="0"/>
              <a:buChar char="•"/>
            </a:pPr>
            <a:r>
              <a:rPr lang="en-US" sz="2500" dirty="0" smtClean="0">
                <a:cs typeface="Helvetica"/>
              </a:rPr>
              <a:t>IMU-guided multi-view capture algorithm can be applied in other multi-view capture systems</a:t>
            </a:r>
          </a:p>
          <a:p>
            <a:pPr marL="800100" lvl="1" indent="-342900" algn="l">
              <a:buFont typeface="Arial" charset="0"/>
              <a:buChar char="•"/>
            </a:pPr>
            <a:endParaRPr lang="en-US" sz="2500" dirty="0">
              <a:cs typeface="Helvetica"/>
            </a:endParaRPr>
          </a:p>
          <a:p>
            <a:pPr marL="800100" lvl="1" indent="-342900" algn="l">
              <a:buFont typeface="Arial" charset="0"/>
              <a:buChar char="•"/>
            </a:pPr>
            <a:r>
              <a:rPr lang="en-US" sz="2500" dirty="0" smtClean="0">
                <a:cs typeface="Helvetica"/>
              </a:rPr>
              <a:t>Visual feature selection algorithm can increase the efficiency in any systems that uses visual features</a:t>
            </a:r>
          </a:p>
          <a:p>
            <a:pPr algn="l"/>
            <a:r>
              <a:rPr lang="en-US" sz="2500" dirty="0">
                <a:cs typeface="Helvetica"/>
              </a:rPr>
              <a:t>	</a:t>
            </a:r>
            <a:endParaRPr lang="en-US" sz="2500" dirty="0" smtClean="0">
              <a:cs typeface="Helvetica"/>
            </a:endParaRPr>
          </a:p>
          <a:p>
            <a:pPr marL="800100" lvl="1" indent="-342900" algn="l">
              <a:buFont typeface="Arial" charset="0"/>
              <a:buChar char="•"/>
            </a:pPr>
            <a:endParaRPr lang="en-US" sz="2100" dirty="0" smtClean="0">
              <a:cs typeface="Helvetica"/>
            </a:endParaRPr>
          </a:p>
          <a:p>
            <a:pPr marL="800100" lvl="1" indent="-342900" algn="l">
              <a:buFont typeface="Arial" charset="0"/>
              <a:buChar char="•"/>
            </a:pPr>
            <a:endParaRPr lang="en-US" sz="2500" dirty="0" smtClean="0">
              <a:cs typeface="Helvetica"/>
            </a:endParaRPr>
          </a:p>
          <a:p>
            <a:pPr marL="342900" indent="-342900" algn="l">
              <a:buFont typeface="Arial" charset="0"/>
              <a:buChar char="•"/>
            </a:pPr>
            <a:endParaRPr lang="en-US" sz="2500" dirty="0">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80</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Contributions</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7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alibri (Body)"/>
                <a:cs typeface="Calibri (Body)"/>
              </a:rPr>
              <a:t>I </a:t>
            </a:r>
            <a:r>
              <a:rPr lang="en-US" dirty="0" smtClean="0">
                <a:latin typeface="Calibri (Body)"/>
                <a:cs typeface="Calibri (Body)"/>
              </a:rPr>
              <a:t>explained framework for extreme data </a:t>
            </a:r>
            <a:r>
              <a:rPr lang="en-US" dirty="0">
                <a:latin typeface="Calibri (Body)"/>
                <a:cs typeface="Calibri (Body)"/>
              </a:rPr>
              <a:t>compression </a:t>
            </a:r>
            <a:endParaRPr lang="en-US" dirty="0" smtClean="0">
              <a:latin typeface="Calibri (Body)"/>
              <a:cs typeface="Calibri (Body)"/>
            </a:endParaRPr>
          </a:p>
          <a:p>
            <a:r>
              <a:rPr lang="en-US" dirty="0" smtClean="0">
                <a:latin typeface="Calibri (Body)"/>
                <a:cs typeface="Calibri (Body)"/>
              </a:rPr>
              <a:t>The </a:t>
            </a:r>
            <a:r>
              <a:rPr lang="en-US" dirty="0">
                <a:latin typeface="Calibri (Body)"/>
                <a:cs typeface="Calibri (Body)"/>
              </a:rPr>
              <a:t>compression techniques uses the same approach: prioritizing content of </a:t>
            </a:r>
            <a:r>
              <a:rPr lang="en-US" dirty="0" smtClean="0">
                <a:latin typeface="Calibri (Body)"/>
                <a:cs typeface="Calibri (Body)"/>
              </a:rPr>
              <a:t>interest</a:t>
            </a:r>
          </a:p>
          <a:p>
            <a:r>
              <a:rPr lang="en-US" dirty="0" smtClean="0">
                <a:latin typeface="Calibri (Body)"/>
                <a:cs typeface="Calibri (Body)"/>
              </a:rPr>
              <a:t>Illustrate the idea with two examples: microscopy video compression and image/3D virtual object compression for BLE</a:t>
            </a:r>
            <a:endParaRPr lang="en-US" dirty="0">
              <a:latin typeface="Calibri (Body)"/>
              <a:cs typeface="Calibri (Body)"/>
            </a:endParaRPr>
          </a:p>
        </p:txBody>
      </p:sp>
      <p:sp>
        <p:nvSpPr>
          <p:cNvPr id="5" name="Title 1"/>
          <p:cNvSpPr txBox="1">
            <a:spLocks/>
          </p:cNvSpPr>
          <p:nvPr/>
        </p:nvSpPr>
        <p:spPr>
          <a:xfrm>
            <a:off x="329184" y="82296"/>
            <a:ext cx="4879719"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Conclusion</a:t>
            </a:r>
          </a:p>
        </p:txBody>
      </p:sp>
      <p:sp>
        <p:nvSpPr>
          <p:cNvPr id="2" name="Slide Number Placeholder 1"/>
          <p:cNvSpPr>
            <a:spLocks noGrp="1"/>
          </p:cNvSpPr>
          <p:nvPr>
            <p:ph type="sldNum" sz="quarter" idx="12"/>
          </p:nvPr>
        </p:nvSpPr>
        <p:spPr/>
        <p:txBody>
          <a:bodyPr/>
          <a:lstStyle/>
          <a:p>
            <a:fld id="{83D37755-D871-3243-875F-265DFA9F13A0}" type="slidenum">
              <a:rPr lang="en-US" smtClean="0"/>
              <a:t>81</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0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678" y="1179446"/>
            <a:ext cx="7902420" cy="6555641"/>
          </a:xfrm>
          <a:prstGeom prst="rect">
            <a:avLst/>
          </a:prstGeom>
        </p:spPr>
        <p:txBody>
          <a:bodyPr wrap="square">
            <a:spAutoFit/>
          </a:bodyPr>
          <a:lstStyle/>
          <a:p>
            <a:r>
              <a:rPr lang="en-US" sz="1500" b="1" dirty="0"/>
              <a:t>Published:</a:t>
            </a:r>
            <a:endParaRPr lang="en-US" sz="1500" dirty="0"/>
          </a:p>
          <a:p>
            <a:pPr marL="3429"/>
            <a:r>
              <a:rPr lang="en-US" altLang="zh-CN" sz="1500" dirty="0"/>
              <a:t>1. </a:t>
            </a:r>
            <a:r>
              <a:rPr lang="en-US" sz="1500" dirty="0"/>
              <a:t>Shao, C., </a:t>
            </a:r>
            <a:r>
              <a:rPr lang="en-US" sz="1500" dirty="0" err="1"/>
              <a:t>Zhong</a:t>
            </a:r>
            <a:r>
              <a:rPr lang="en-US" sz="1500" dirty="0"/>
              <a:t>, A., </a:t>
            </a:r>
            <a:r>
              <a:rPr lang="en-US" sz="1500" dirty="0" err="1"/>
              <a:t>Cribb</a:t>
            </a:r>
            <a:r>
              <a:rPr lang="en-US" sz="1500" dirty="0"/>
              <a:t>, J., Osborne, L. D., O'Brien, E. T., Superfine, R., ... &amp; Taylor, R. M. (2015). Analysis‐preserving video microscopy compression via correlation and mathematical morphology. Microscopy research and technique, 78(12), 1055-1061.</a:t>
            </a:r>
          </a:p>
          <a:p>
            <a:pPr marL="3429"/>
            <a:endParaRPr lang="en-US" sz="1500" dirty="0"/>
          </a:p>
          <a:p>
            <a:pPr marL="3429"/>
            <a:r>
              <a:rPr lang="en-US" sz="1500" dirty="0"/>
              <a:t>2. Shao, C., </a:t>
            </a:r>
            <a:r>
              <a:rPr lang="en-US" sz="1500" dirty="0" err="1"/>
              <a:t>Nirjon</a:t>
            </a:r>
            <a:r>
              <a:rPr lang="en-US" sz="1500" dirty="0"/>
              <a:t>, S., &amp; </a:t>
            </a:r>
            <a:r>
              <a:rPr lang="en-US" sz="1500" dirty="0" err="1"/>
              <a:t>Frahm</a:t>
            </a:r>
            <a:r>
              <a:rPr lang="en-US" sz="1500" dirty="0"/>
              <a:t>, J. M. (2016, May). Years-Long Binary Image Broadcast using Bluetooth Low Energy Beacons. In Distributed Computing in Sensor Systems (DCOSS), 2016 International Conference on (pp. 225-232). IEEE.</a:t>
            </a:r>
          </a:p>
          <a:p>
            <a:pPr marL="3429"/>
            <a:endParaRPr lang="en-US" sz="1500" dirty="0"/>
          </a:p>
          <a:p>
            <a:pPr marL="3429"/>
            <a:r>
              <a:rPr lang="en-US" sz="1500" dirty="0"/>
              <a:t>3. Shao, C., &amp; </a:t>
            </a:r>
            <a:r>
              <a:rPr lang="en-US" sz="1500" dirty="0" err="1"/>
              <a:t>Nirjon</a:t>
            </a:r>
            <a:r>
              <a:rPr lang="en-US" sz="1500" dirty="0"/>
              <a:t>, S. (2017) </a:t>
            </a:r>
            <a:r>
              <a:rPr lang="en-US" sz="1500" dirty="0" err="1"/>
              <a:t>ImageBeacon</a:t>
            </a:r>
            <a:r>
              <a:rPr lang="en-US" sz="1500" dirty="0"/>
              <a:t>: Broadcasting Color Images over Connectionless Bluetooth LE Packets. In Proc. of 2nd IEEE International Conference on Internet-of-Things Design and Implementation (</a:t>
            </a:r>
            <a:r>
              <a:rPr lang="en-US" sz="1500" dirty="0" err="1"/>
              <a:t>IoTDI</a:t>
            </a:r>
            <a:r>
              <a:rPr lang="en-US" sz="1500" dirty="0"/>
              <a:t> 2017), 12 </a:t>
            </a:r>
            <a:r>
              <a:rPr lang="en-US" sz="1500" dirty="0" err="1"/>
              <a:t>pg</a:t>
            </a:r>
            <a:r>
              <a:rPr lang="en-US" sz="1500" dirty="0"/>
              <a:t>, </a:t>
            </a:r>
          </a:p>
          <a:p>
            <a:endParaRPr lang="en-US" sz="1500" dirty="0"/>
          </a:p>
          <a:p>
            <a:r>
              <a:rPr lang="en-US" sz="1500" b="1" dirty="0"/>
              <a:t>Under Submission/In Preparation:</a:t>
            </a:r>
          </a:p>
          <a:p>
            <a:r>
              <a:rPr lang="en-US" sz="1500" dirty="0"/>
              <a:t>4. Shao, C., </a:t>
            </a:r>
            <a:r>
              <a:rPr lang="en-US" sz="1500" dirty="0" err="1"/>
              <a:t>Cribb</a:t>
            </a:r>
            <a:r>
              <a:rPr lang="en-US" sz="1500" dirty="0"/>
              <a:t>, J., Osborne, L. D., O'Brien, E. T., Superfine, R., ... &amp; Taylor, R. M. Analysis‐aware video microscopy compression, Microscopy research and technique </a:t>
            </a:r>
          </a:p>
          <a:p>
            <a:endParaRPr lang="en-US" sz="1500" dirty="0"/>
          </a:p>
          <a:p>
            <a:r>
              <a:rPr lang="en-US" sz="1500" dirty="0"/>
              <a:t>5. Shao, C., Islam, B., &amp; </a:t>
            </a:r>
            <a:r>
              <a:rPr lang="en-US" sz="1500" dirty="0" err="1"/>
              <a:t>Nirjon</a:t>
            </a:r>
            <a:r>
              <a:rPr lang="en-US" sz="1500" dirty="0"/>
              <a:t>, S. MARBLE: Mobile Augmented Reality Using BLE Beacons</a:t>
            </a:r>
          </a:p>
          <a:p>
            <a:endParaRPr lang="en-US" sz="1500" dirty="0"/>
          </a:p>
          <a:p>
            <a:r>
              <a:rPr lang="en-US" sz="1500" b="1" dirty="0"/>
              <a:t>Other work as coauthor: </a:t>
            </a:r>
          </a:p>
          <a:p>
            <a:r>
              <a:rPr lang="en-US" sz="1500" dirty="0"/>
              <a:t>6</a:t>
            </a:r>
            <a:r>
              <a:rPr lang="en-US" sz="1500" dirty="0" smtClean="0"/>
              <a:t>. </a:t>
            </a:r>
            <a:r>
              <a:rPr lang="en-US" sz="1500" dirty="0" err="1"/>
              <a:t>Cribb</a:t>
            </a:r>
            <a:r>
              <a:rPr lang="en-US" sz="1500" dirty="0"/>
              <a:t>, J.A., Osborne, L.D., </a:t>
            </a:r>
            <a:r>
              <a:rPr lang="en-US" sz="1500" dirty="0" err="1"/>
              <a:t>Beicker</a:t>
            </a:r>
            <a:r>
              <a:rPr lang="en-US" sz="1500" dirty="0"/>
              <a:t>, K., </a:t>
            </a:r>
            <a:r>
              <a:rPr lang="en-US" sz="1500" dirty="0" err="1"/>
              <a:t>Psioda</a:t>
            </a:r>
            <a:r>
              <a:rPr lang="en-US" sz="1500" dirty="0"/>
              <a:t>, M., Chen, J., O’Brien, E.T., Taylor II, R.M., </a:t>
            </a:r>
            <a:r>
              <a:rPr lang="en-US" sz="1500" dirty="0" err="1"/>
              <a:t>Vicci</a:t>
            </a:r>
            <a:r>
              <a:rPr lang="en-US" sz="1500" dirty="0"/>
              <a:t>, L., Hsiao, J.P.L., Shao, C. and </a:t>
            </a:r>
            <a:r>
              <a:rPr lang="en-US" sz="1500" dirty="0" err="1"/>
              <a:t>Falvo</a:t>
            </a:r>
            <a:r>
              <a:rPr lang="en-US" sz="1500" dirty="0"/>
              <a:t>, M., 2016. An automated high-throughput array microscope for cancer cell mechanics. Scientific reports, 6.</a:t>
            </a:r>
          </a:p>
          <a:p>
            <a:endParaRPr lang="en-US" sz="1500" dirty="0"/>
          </a:p>
          <a:p>
            <a:endParaRPr lang="en-US" sz="1500" dirty="0"/>
          </a:p>
          <a:p>
            <a:endParaRPr lang="en-US" sz="1500" dirty="0"/>
          </a:p>
          <a:p>
            <a:endParaRPr lang="en-US" sz="1500" dirty="0"/>
          </a:p>
          <a:p>
            <a:endParaRPr lang="en-US" sz="1500" dirty="0"/>
          </a:p>
        </p:txBody>
      </p:sp>
      <p:sp>
        <p:nvSpPr>
          <p:cNvPr id="13" name="Title 1"/>
          <p:cNvSpPr txBox="1">
            <a:spLocks/>
          </p:cNvSpPr>
          <p:nvPr/>
        </p:nvSpPr>
        <p:spPr>
          <a:xfrm>
            <a:off x="329184" y="82296"/>
            <a:ext cx="4882896" cy="13258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Helvetica" charset="0"/>
                <a:ea typeface="Helvetica" charset="0"/>
                <a:cs typeface="Helvetica" charset="0"/>
              </a:defRPr>
            </a:lvl1pPr>
          </a:lstStyle>
          <a:p>
            <a:r>
              <a:rPr lang="en-US" dirty="0"/>
              <a:t>Papers</a:t>
            </a:r>
          </a:p>
        </p:txBody>
      </p:sp>
      <p:sp>
        <p:nvSpPr>
          <p:cNvPr id="2" name="Slide Number Placeholder 1"/>
          <p:cNvSpPr>
            <a:spLocks noGrp="1"/>
          </p:cNvSpPr>
          <p:nvPr>
            <p:ph type="sldNum" sz="quarter" idx="12"/>
          </p:nvPr>
        </p:nvSpPr>
        <p:spPr/>
        <p:txBody>
          <a:bodyPr/>
          <a:lstStyle/>
          <a:p>
            <a:fld id="{83D37755-D871-3243-875F-265DFA9F13A0}" type="slidenum">
              <a:rPr lang="en-US" smtClean="0"/>
              <a:t>82</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39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2442" y="3228589"/>
            <a:ext cx="5697606" cy="651059"/>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dirty="0" smtClean="0">
                <a:latin typeface="Helvetica" charset="0"/>
                <a:ea typeface="Helvetica" charset="0"/>
                <a:cs typeface="Helvetica" charset="0"/>
              </a:rPr>
              <a:t>Thank you!</a:t>
            </a:r>
          </a:p>
          <a:p>
            <a:endParaRPr lang="en-US" sz="4500" dirty="0" smtClean="0">
              <a:latin typeface="Helvetica" charset="0"/>
              <a:ea typeface="Helvetica" charset="0"/>
              <a:cs typeface="Helvetica" charset="0"/>
            </a:endParaRPr>
          </a:p>
          <a:p>
            <a:r>
              <a:rPr lang="en-US" sz="4500" dirty="0" smtClean="0">
                <a:latin typeface="Helvetica" charset="0"/>
                <a:ea typeface="Helvetica" charset="0"/>
                <a:cs typeface="Helvetica" charset="0"/>
              </a:rPr>
              <a:t>Questions?</a:t>
            </a:r>
          </a:p>
          <a:p>
            <a:endParaRPr lang="en-US" sz="45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83</a:t>
            </a:fld>
            <a:endParaRPr lang="en-US"/>
          </a:p>
        </p:txBody>
      </p:sp>
    </p:spTree>
    <p:extLst>
      <p:ext uri="{BB962C8B-B14F-4D97-AF65-F5344CB8AC3E}">
        <p14:creationId xmlns:p14="http://schemas.microsoft.com/office/powerpoint/2010/main" val="714398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big_diagram.png"/>
          <p:cNvPicPr>
            <a:picLocks noChangeAspect="1"/>
          </p:cNvPicPr>
          <p:nvPr/>
        </p:nvPicPr>
        <p:blipFill rotWithShape="1">
          <a:blip r:embed="rId3">
            <a:extLst>
              <a:ext uri="{28A0092B-C50C-407E-A947-70E740481C1C}">
                <a14:useLocalDpi xmlns:a14="http://schemas.microsoft.com/office/drawing/2010/main" val="0"/>
              </a:ext>
            </a:extLst>
          </a:blip>
          <a:srcRect l="86341" t="12470" b="57850"/>
          <a:stretch/>
        </p:blipFill>
        <p:spPr>
          <a:xfrm>
            <a:off x="4759809" y="1563624"/>
            <a:ext cx="2721275" cy="2182031"/>
          </a:xfrm>
          <a:prstGeom prst="rect">
            <a:avLst/>
          </a:prstGeom>
        </p:spPr>
      </p:pic>
      <p:pic>
        <p:nvPicPr>
          <p:cNvPr id="11" name="Picture 10"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r="74052" b="28053"/>
          <a:stretch/>
        </p:blipFill>
        <p:spPr bwMode="auto">
          <a:xfrm>
            <a:off x="1846922" y="3725016"/>
            <a:ext cx="2446473" cy="2272997"/>
          </a:xfrm>
          <a:prstGeom prst="rect">
            <a:avLst/>
          </a:prstGeom>
          <a:noFill/>
          <a:ln>
            <a:noFill/>
          </a:ln>
        </p:spPr>
      </p:pic>
      <p:pic>
        <p:nvPicPr>
          <p:cNvPr id="12" name="Picture 11" descr="Macintosh HD:Users:chongshao-mikasa:Desktop:lossy_compression:process.png"/>
          <p:cNvPicPr/>
          <p:nvPr/>
        </p:nvPicPr>
        <p:blipFill rotWithShape="1">
          <a:blip r:embed="rId4">
            <a:extLst>
              <a:ext uri="{28A0092B-C50C-407E-A947-70E740481C1C}">
                <a14:useLocalDpi xmlns:a14="http://schemas.microsoft.com/office/drawing/2010/main" val="0"/>
              </a:ext>
            </a:extLst>
          </a:blip>
          <a:srcRect l="49888" r="24598" b="28053"/>
          <a:stretch/>
        </p:blipFill>
        <p:spPr bwMode="auto">
          <a:xfrm>
            <a:off x="4907164" y="3772549"/>
            <a:ext cx="2375224" cy="2244315"/>
          </a:xfrm>
          <a:prstGeom prst="rect">
            <a:avLst/>
          </a:prstGeom>
          <a:noFill/>
          <a:ln>
            <a:noFill/>
          </a:ln>
        </p:spPr>
      </p:pic>
      <p:pic>
        <p:nvPicPr>
          <p:cNvPr id="16" name="Picture 15" descr="big_diagram.png"/>
          <p:cNvPicPr>
            <a:picLocks noChangeAspect="1"/>
          </p:cNvPicPr>
          <p:nvPr/>
        </p:nvPicPr>
        <p:blipFill rotWithShape="1">
          <a:blip r:embed="rId3">
            <a:extLst>
              <a:ext uri="{28A0092B-C50C-407E-A947-70E740481C1C}">
                <a14:useLocalDpi xmlns:a14="http://schemas.microsoft.com/office/drawing/2010/main" val="0"/>
              </a:ext>
            </a:extLst>
          </a:blip>
          <a:srcRect t="12470" r="86177" b="57850"/>
          <a:stretch/>
        </p:blipFill>
        <p:spPr>
          <a:xfrm>
            <a:off x="1577009" y="1542049"/>
            <a:ext cx="2755270" cy="2182967"/>
          </a:xfrm>
          <a:prstGeom prst="rect">
            <a:avLst/>
          </a:prstGeom>
        </p:spPr>
      </p:pic>
      <p:sp>
        <p:nvSpPr>
          <p:cNvPr id="3" name="TextBox 2"/>
          <p:cNvSpPr txBox="1"/>
          <p:nvPr/>
        </p:nvSpPr>
        <p:spPr>
          <a:xfrm>
            <a:off x="1145723" y="6442453"/>
            <a:ext cx="5924955" cy="300082"/>
          </a:xfrm>
          <a:prstGeom prst="rect">
            <a:avLst/>
          </a:prstGeom>
          <a:noFill/>
        </p:spPr>
        <p:txBody>
          <a:bodyPr wrap="none" rtlCol="0">
            <a:spAutoFit/>
          </a:bodyPr>
          <a:lstStyle/>
          <a:p>
            <a:r>
              <a:rPr lang="en-US" sz="1350" dirty="0"/>
              <a:t>The capture side captures the entire frame, the viewer side only uses pixels in ROI</a:t>
            </a:r>
          </a:p>
        </p:txBody>
      </p:sp>
      <p:cxnSp>
        <p:nvCxnSpPr>
          <p:cNvPr id="5" name="Straight Arrow Connector 4"/>
          <p:cNvCxnSpPr>
            <a:endCxn id="21" idx="1"/>
          </p:cNvCxnSpPr>
          <p:nvPr/>
        </p:nvCxnSpPr>
        <p:spPr>
          <a:xfrm>
            <a:off x="5446643" y="4518991"/>
            <a:ext cx="2285802" cy="108626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604938" y="4678496"/>
            <a:ext cx="1127507" cy="68823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57493" y="5731317"/>
            <a:ext cx="1149255" cy="22872"/>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445" y="5366733"/>
            <a:ext cx="834899" cy="477054"/>
          </a:xfrm>
          <a:prstGeom prst="rect">
            <a:avLst/>
          </a:prstGeom>
          <a:noFill/>
        </p:spPr>
        <p:txBody>
          <a:bodyPr wrap="square" rtlCol="0">
            <a:spAutoFit/>
          </a:bodyPr>
          <a:lstStyle/>
          <a:p>
            <a:r>
              <a:rPr lang="en-US" sz="2500" dirty="0"/>
              <a:t>ROI</a:t>
            </a:r>
          </a:p>
        </p:txBody>
      </p:sp>
      <p:sp>
        <p:nvSpPr>
          <p:cNvPr id="2" name="Slide Number Placeholder 1"/>
          <p:cNvSpPr>
            <a:spLocks noGrp="1"/>
          </p:cNvSpPr>
          <p:nvPr>
            <p:ph type="sldNum" sz="quarter" idx="12"/>
          </p:nvPr>
        </p:nvSpPr>
        <p:spPr/>
        <p:txBody>
          <a:bodyPr/>
          <a:lstStyle/>
          <a:p>
            <a:fld id="{83D37755-D871-3243-875F-265DFA9F13A0}" type="slidenum">
              <a:rPr lang="en-US" smtClean="0"/>
              <a:t>84</a:t>
            </a:fld>
            <a:endParaRPr lang="en-US"/>
          </a:p>
        </p:txBody>
      </p:sp>
      <p:sp>
        <p:nvSpPr>
          <p:cNvPr id="13"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15" name="Straight Connector 1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6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0052" y="3817343"/>
            <a:ext cx="7486651" cy="3400399"/>
          </a:xfrm>
        </p:spPr>
        <p:txBody>
          <a:bodyPr>
            <a:noAutofit/>
          </a:bodyPr>
          <a:lstStyle/>
          <a:p>
            <a:pPr algn="l"/>
            <a:r>
              <a:rPr lang="en-US" sz="2500" dirty="0" smtClean="0">
                <a:solidFill>
                  <a:schemeClr val="accent1"/>
                </a:solidFill>
              </a:rPr>
              <a:t>Mismatches</a:t>
            </a:r>
            <a:r>
              <a:rPr lang="en-US" sz="2500" dirty="0" smtClean="0"/>
              <a:t> between video/image generator and consumer start to appear in modern multimedia systems that make current compression strategy inefficient. </a:t>
            </a:r>
          </a:p>
          <a:p>
            <a:pPr algn="l"/>
            <a:r>
              <a:rPr lang="en-US" sz="2500" dirty="0" smtClean="0">
                <a:solidFill>
                  <a:schemeClr val="accent1"/>
                </a:solidFill>
              </a:rPr>
              <a:t>Prioritizing </a:t>
            </a:r>
            <a:r>
              <a:rPr lang="en-US" sz="2500" dirty="0">
                <a:solidFill>
                  <a:schemeClr val="accent1"/>
                </a:solidFill>
              </a:rPr>
              <a:t>the content of interest</a:t>
            </a:r>
            <a:r>
              <a:rPr lang="en-US" sz="2500" dirty="0">
                <a:solidFill>
                  <a:srgbClr val="FF0000"/>
                </a:solidFill>
              </a:rPr>
              <a:t> </a:t>
            </a:r>
            <a:r>
              <a:rPr lang="en-US" sz="2500" dirty="0"/>
              <a:t>in these systems leads to new compression algorithms that give </a:t>
            </a:r>
            <a:r>
              <a:rPr lang="en-US" sz="2500" dirty="0">
                <a:solidFill>
                  <a:schemeClr val="accent1"/>
                </a:solidFill>
              </a:rPr>
              <a:t>better compression ratio </a:t>
            </a:r>
            <a:r>
              <a:rPr lang="en-US" sz="2500" dirty="0"/>
              <a:t>than standard methods with the </a:t>
            </a:r>
            <a:r>
              <a:rPr lang="en-US" sz="2500" dirty="0">
                <a:solidFill>
                  <a:schemeClr val="accent1"/>
                </a:solidFill>
              </a:rPr>
              <a:t>same quality </a:t>
            </a:r>
            <a:r>
              <a:rPr lang="en-US" sz="2500" dirty="0"/>
              <a:t>compressed data for the application.</a:t>
            </a:r>
            <a:endParaRPr lang="en-US" sz="2500" dirty="0">
              <a:latin typeface="Helvetica"/>
              <a:cs typeface="Helvetica"/>
            </a:endParaRPr>
          </a:p>
        </p:txBody>
      </p:sp>
      <p:sp>
        <p:nvSpPr>
          <p:cNvPr id="2" name="Slide Number Placeholder 1"/>
          <p:cNvSpPr>
            <a:spLocks noGrp="1"/>
          </p:cNvSpPr>
          <p:nvPr>
            <p:ph type="sldNum" sz="quarter" idx="12"/>
          </p:nvPr>
        </p:nvSpPr>
        <p:spPr/>
        <p:txBody>
          <a:bodyPr/>
          <a:lstStyle/>
          <a:p>
            <a:fld id="{83D37755-D871-3243-875F-265DFA9F13A0}" type="slidenum">
              <a:rPr lang="en-US" smtClean="0"/>
              <a:t>85</a:t>
            </a:fld>
            <a:endParaRPr lang="en-US"/>
          </a:p>
        </p:txBody>
      </p:sp>
      <p:sp>
        <p:nvSpPr>
          <p:cNvPr id="6" name="Title 1"/>
          <p:cNvSpPr txBox="1">
            <a:spLocks/>
          </p:cNvSpPr>
          <p:nvPr/>
        </p:nvSpPr>
        <p:spPr>
          <a:xfrm>
            <a:off x="329184" y="8229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latin typeface="Helvetica" charset="0"/>
                <a:ea typeface="Helvetica" charset="0"/>
                <a:cs typeface="Helvetica" charset="0"/>
              </a:rPr>
              <a:t>Thesis statement</a:t>
            </a:r>
            <a:endParaRPr lang="en-US" sz="4400"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 name="Picture 7" descr="big_diagram.png"/>
          <p:cNvPicPr>
            <a:picLocks noChangeAspect="1"/>
          </p:cNvPicPr>
          <p:nvPr/>
        </p:nvPicPr>
        <p:blipFill rotWithShape="1">
          <a:blip r:embed="rId3">
            <a:extLst>
              <a:ext uri="{28A0092B-C50C-407E-A947-70E740481C1C}">
                <a14:useLocalDpi xmlns:a14="http://schemas.microsoft.com/office/drawing/2010/main" val="0"/>
              </a:ext>
            </a:extLst>
          </a:blip>
          <a:srcRect t="13477"/>
          <a:stretch/>
        </p:blipFill>
        <p:spPr>
          <a:xfrm>
            <a:off x="650762" y="1407859"/>
            <a:ext cx="7864588" cy="2511071"/>
          </a:xfrm>
          <a:prstGeom prst="rect">
            <a:avLst/>
          </a:prstGeom>
        </p:spPr>
      </p:pic>
    </p:spTree>
    <p:extLst>
      <p:ext uri="{BB962C8B-B14F-4D97-AF65-F5344CB8AC3E}">
        <p14:creationId xmlns:p14="http://schemas.microsoft.com/office/powerpoint/2010/main" val="648640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Analysis-aware </a:t>
            </a:r>
            <a:r>
              <a:rPr lang="en-US" dirty="0">
                <a:latin typeface="Helvetica" charset="0"/>
                <a:ea typeface="Helvetica" charset="0"/>
                <a:cs typeface="Helvetica" charset="0"/>
              </a:rPr>
              <a:t>compression</a:t>
            </a:r>
          </a:p>
        </p:txBody>
      </p:sp>
      <p:sp>
        <p:nvSpPr>
          <p:cNvPr id="4" name="Slide Number Placeholder 3"/>
          <p:cNvSpPr>
            <a:spLocks noGrp="1"/>
          </p:cNvSpPr>
          <p:nvPr>
            <p:ph type="sldNum" sz="quarter" idx="12"/>
          </p:nvPr>
        </p:nvSpPr>
        <p:spPr/>
        <p:txBody>
          <a:bodyPr/>
          <a:lstStyle/>
          <a:p>
            <a:fld id="{83D37755-D871-3243-875F-265DFA9F13A0}" type="slidenum">
              <a:rPr lang="en-US" smtClean="0"/>
              <a:t>86</a:t>
            </a:fld>
            <a:endParaRPr lang="en-US"/>
          </a:p>
        </p:txBody>
      </p:sp>
      <p:pic>
        <p:nvPicPr>
          <p:cNvPr id="5" name="Picture 4" descr="plot.png"/>
          <p:cNvPicPr>
            <a:picLocks noChangeAspect="1"/>
          </p:cNvPicPr>
          <p:nvPr/>
        </p:nvPicPr>
        <p:blipFill rotWithShape="1">
          <a:blip r:embed="rId3">
            <a:extLst>
              <a:ext uri="{28A0092B-C50C-407E-A947-70E740481C1C}">
                <a14:useLocalDpi xmlns:a14="http://schemas.microsoft.com/office/drawing/2010/main" val="0"/>
              </a:ext>
            </a:extLst>
          </a:blip>
          <a:srcRect l="4978" t="7856" r="8817" b="2375"/>
          <a:stretch/>
        </p:blipFill>
        <p:spPr>
          <a:xfrm>
            <a:off x="1278553" y="2276893"/>
            <a:ext cx="5400543" cy="4062933"/>
          </a:xfrm>
          <a:prstGeom prst="rect">
            <a:avLst/>
          </a:prstGeom>
        </p:spPr>
      </p:pic>
      <p:cxnSp>
        <p:nvCxnSpPr>
          <p:cNvPr id="9" name="Straight Arrow Connector 8"/>
          <p:cNvCxnSpPr/>
          <p:nvPr/>
        </p:nvCxnSpPr>
        <p:spPr>
          <a:xfrm flipH="1">
            <a:off x="2226365" y="3008243"/>
            <a:ext cx="5062332" cy="12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08035" y="3160643"/>
            <a:ext cx="1133062" cy="24715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1" y="3134139"/>
            <a:ext cx="2753749" cy="1458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86938" y="3313043"/>
            <a:ext cx="1106559" cy="25434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25750" y="2791311"/>
            <a:ext cx="1811906" cy="369332"/>
          </a:xfrm>
          <a:prstGeom prst="rect">
            <a:avLst/>
          </a:prstGeom>
          <a:noFill/>
        </p:spPr>
        <p:txBody>
          <a:bodyPr wrap="none" rtlCol="0">
            <a:spAutoFit/>
          </a:bodyPr>
          <a:lstStyle/>
          <a:p>
            <a:r>
              <a:rPr lang="en-US" dirty="0"/>
              <a:t>p</a:t>
            </a:r>
            <a:r>
              <a:rPr lang="en-US" dirty="0" smtClean="0"/>
              <a:t>otentially useful</a:t>
            </a:r>
            <a:endParaRPr lang="en-US" dirty="0"/>
          </a:p>
        </p:txBody>
      </p:sp>
      <p:cxnSp>
        <p:nvCxnSpPr>
          <p:cNvPr id="13" name="Straight Connector 12"/>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8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3" descr="us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1076" t="-31595" r="-13971" b="1"/>
          <a:stretch/>
        </p:blipFill>
        <p:spPr>
          <a:xfrm>
            <a:off x="2354583" y="2609794"/>
            <a:ext cx="4812330" cy="2634926"/>
          </a:xfrm>
        </p:spPr>
      </p:pic>
      <p:sp>
        <p:nvSpPr>
          <p:cNvPr id="7" name="Title 1"/>
          <p:cNvSpPr txBox="1">
            <a:spLocks/>
          </p:cNvSpPr>
          <p:nvPr/>
        </p:nvSpPr>
        <p:spPr>
          <a:xfrm>
            <a:off x="329184" y="82296"/>
            <a:ext cx="7590978"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Reading-writing into Beacon</a:t>
            </a:r>
          </a:p>
        </p:txBody>
      </p:sp>
      <p:pic>
        <p:nvPicPr>
          <p:cNvPr id="9" name="Picture 8" descr="drawn_im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83" y="2144762"/>
            <a:ext cx="4536248" cy="611579"/>
          </a:xfrm>
          <a:prstGeom prst="rect">
            <a:avLst/>
          </a:prstGeom>
        </p:spPr>
      </p:pic>
      <p:sp>
        <p:nvSpPr>
          <p:cNvPr id="3" name="Up-Down Arrow 2"/>
          <p:cNvSpPr/>
          <p:nvPr/>
        </p:nvSpPr>
        <p:spPr>
          <a:xfrm rot="1043354">
            <a:off x="3484245" y="2589230"/>
            <a:ext cx="167678" cy="1996391"/>
          </a:xfrm>
          <a:prstGeom prst="upDownArrow">
            <a:avLst>
              <a:gd name="adj1" fmla="val 50000"/>
              <a:gd name="adj2" fmla="val 98165"/>
            </a:avLst>
          </a:prstGeom>
          <a:solidFill>
            <a:schemeClr val="accent2">
              <a:lumMod val="75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00"/>
              </a:solidFill>
            </a:endParaRPr>
          </a:p>
        </p:txBody>
      </p:sp>
      <p:sp>
        <p:nvSpPr>
          <p:cNvPr id="8" name="TextBox 7"/>
          <p:cNvSpPr txBox="1"/>
          <p:nvPr/>
        </p:nvSpPr>
        <p:spPr>
          <a:xfrm>
            <a:off x="1891392" y="5244719"/>
            <a:ext cx="2852885" cy="400110"/>
          </a:xfrm>
          <a:prstGeom prst="rect">
            <a:avLst/>
          </a:prstGeom>
          <a:noFill/>
        </p:spPr>
        <p:txBody>
          <a:bodyPr wrap="square" rtlCol="0">
            <a:spAutoFit/>
          </a:bodyPr>
          <a:lstStyle/>
          <a:p>
            <a:r>
              <a:rPr lang="en-US" sz="2000" dirty="0">
                <a:latin typeface="Helvetica"/>
                <a:cs typeface="Helvetica"/>
              </a:rPr>
              <a:t>12 participants</a:t>
            </a:r>
          </a:p>
        </p:txBody>
      </p:sp>
      <p:sp>
        <p:nvSpPr>
          <p:cNvPr id="4" name="Slide Number Placeholder 3"/>
          <p:cNvSpPr>
            <a:spLocks noGrp="1"/>
          </p:cNvSpPr>
          <p:nvPr>
            <p:ph type="sldNum" sz="quarter" idx="12"/>
          </p:nvPr>
        </p:nvSpPr>
        <p:spPr/>
        <p:txBody>
          <a:bodyPr/>
          <a:lstStyle/>
          <a:p>
            <a:fld id="{83D37755-D871-3243-875F-265DFA9F13A0}" type="slidenum">
              <a:rPr lang="en-US" smtClean="0"/>
              <a:t>87</a:t>
            </a:fld>
            <a:endParaRPr lang="en-US"/>
          </a:p>
        </p:txBody>
      </p:sp>
      <p:cxnSp>
        <p:nvCxnSpPr>
          <p:cNvPr id="10" name="Straight Connector 9"/>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9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ea typeface="Helvetica" charset="0"/>
                <a:cs typeface="Helvetica" charset="0"/>
              </a:rPr>
              <a:t>Two kinds of comparisons:</a:t>
            </a:r>
          </a:p>
          <a:p>
            <a:pPr lvl="1"/>
            <a:r>
              <a:rPr lang="en-US" dirty="0" smtClean="0">
                <a:ea typeface="Helvetica" charset="0"/>
                <a:cs typeface="Helvetica" charset="0"/>
              </a:rPr>
              <a:t>Keep it scientifically lossless</a:t>
            </a:r>
          </a:p>
          <a:p>
            <a:pPr lvl="2"/>
            <a:r>
              <a:rPr lang="en-US" dirty="0">
                <a:ea typeface="Helvetica" charset="0"/>
                <a:cs typeface="Helvetica" charset="0"/>
              </a:rPr>
              <a:t>Compare based on compression ratio</a:t>
            </a:r>
          </a:p>
          <a:p>
            <a:pPr lvl="1"/>
            <a:endParaRPr lang="en-US" dirty="0" smtClean="0">
              <a:ea typeface="Helvetica" charset="0"/>
              <a:cs typeface="Helvetica" charset="0"/>
            </a:endParaRPr>
          </a:p>
          <a:p>
            <a:pPr lvl="1"/>
            <a:r>
              <a:rPr lang="en-US" dirty="0" smtClean="0">
                <a:ea typeface="Helvetica" charset="0"/>
                <a:cs typeface="Helvetica" charset="0"/>
              </a:rPr>
              <a:t>Having the same compression ratio</a:t>
            </a:r>
            <a:endParaRPr lang="en-US" dirty="0">
              <a:ea typeface="Helvetica" charset="0"/>
              <a:cs typeface="Helvetica" charset="0"/>
            </a:endParaRPr>
          </a:p>
          <a:p>
            <a:pPr lvl="2"/>
            <a:r>
              <a:rPr lang="en-US" dirty="0" smtClean="0">
                <a:ea typeface="Helvetica" charset="0"/>
                <a:cs typeface="Helvetica" charset="0"/>
              </a:rPr>
              <a:t>Compare based on video quality </a:t>
            </a:r>
          </a:p>
        </p:txBody>
      </p:sp>
      <p:sp>
        <p:nvSpPr>
          <p:cNvPr id="5" name="Title 1"/>
          <p:cNvSpPr txBox="1">
            <a:spLocks/>
          </p:cNvSpPr>
          <p:nvPr/>
        </p:nvSpPr>
        <p:spPr>
          <a:xfrm>
            <a:off x="329184" y="82296"/>
            <a:ext cx="38862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Experiments</a:t>
            </a:r>
          </a:p>
        </p:txBody>
      </p:sp>
      <p:sp>
        <p:nvSpPr>
          <p:cNvPr id="2" name="Slide Number Placeholder 1"/>
          <p:cNvSpPr>
            <a:spLocks noGrp="1"/>
          </p:cNvSpPr>
          <p:nvPr>
            <p:ph type="sldNum" sz="quarter" idx="12"/>
          </p:nvPr>
        </p:nvSpPr>
        <p:spPr/>
        <p:txBody>
          <a:bodyPr/>
          <a:lstStyle/>
          <a:p>
            <a:fld id="{83D37755-D871-3243-875F-265DFA9F13A0}" type="slidenum">
              <a:rPr lang="en-US" smtClean="0"/>
              <a:t>88</a:t>
            </a:fld>
            <a:endParaRPr lang="en-US"/>
          </a:p>
        </p:txBody>
      </p:sp>
      <p:cxnSp>
        <p:nvCxnSpPr>
          <p:cNvPr id="6" name="Straight Connector 5"/>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237744"/>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Video</a:t>
            </a:r>
            <a:endParaRPr lang="en-US" dirty="0">
              <a:latin typeface="Helvetica" charset="0"/>
              <a:ea typeface="Helvetica" charset="0"/>
              <a:cs typeface="Helvetica" charset="0"/>
            </a:endParaRPr>
          </a:p>
        </p:txBody>
      </p:sp>
      <p:sp>
        <p:nvSpPr>
          <p:cNvPr id="8" name="Content Placeholder 7"/>
          <p:cNvSpPr>
            <a:spLocks noGrp="1"/>
          </p:cNvSpPr>
          <p:nvPr>
            <p:ph idx="1"/>
          </p:nvPr>
        </p:nvSpPr>
        <p:spPr>
          <a:xfrm>
            <a:off x="466344" y="1563307"/>
            <a:ext cx="7886700" cy="4351338"/>
          </a:xfrm>
        </p:spPr>
        <p:txBody>
          <a:bodyPr/>
          <a:lstStyle/>
          <a:p>
            <a:r>
              <a:rPr lang="en-US" dirty="0" smtClean="0"/>
              <a:t>XXX: will insert a video of the image beacon system.</a:t>
            </a:r>
            <a:endParaRPr lang="en-US" dirty="0"/>
          </a:p>
        </p:txBody>
      </p:sp>
      <p:sp>
        <p:nvSpPr>
          <p:cNvPr id="3" name="Slide Number Placeholder 2"/>
          <p:cNvSpPr>
            <a:spLocks noGrp="1"/>
          </p:cNvSpPr>
          <p:nvPr>
            <p:ph type="sldNum" sz="quarter" idx="12"/>
          </p:nvPr>
        </p:nvSpPr>
        <p:spPr/>
        <p:txBody>
          <a:bodyPr/>
          <a:lstStyle/>
          <a:p>
            <a:fld id="{83D37755-D871-3243-875F-265DFA9F13A0}" type="slidenum">
              <a:rPr lang="en-US" smtClean="0"/>
              <a:t>89</a:t>
            </a:fld>
            <a:endParaRPr lang="en-US"/>
          </a:p>
        </p:txBody>
      </p:sp>
      <p:cxnSp>
        <p:nvCxnSpPr>
          <p:cNvPr id="5" name="Straight Connector 4"/>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97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1" y="1490489"/>
            <a:ext cx="6049542" cy="4537157"/>
          </a:xfrm>
          <a:prstGeom prst="rect">
            <a:avLst/>
          </a:prstGeom>
        </p:spPr>
      </p:pic>
      <p:sp>
        <p:nvSpPr>
          <p:cNvPr id="3" name="Slide Number Placeholder 2"/>
          <p:cNvSpPr>
            <a:spLocks noGrp="1"/>
          </p:cNvSpPr>
          <p:nvPr>
            <p:ph type="sldNum" sz="quarter" idx="12"/>
          </p:nvPr>
        </p:nvSpPr>
        <p:spPr/>
        <p:txBody>
          <a:bodyPr/>
          <a:lstStyle/>
          <a:p>
            <a:fld id="{83D37755-D871-3243-875F-265DFA9F13A0}" type="slidenum">
              <a:rPr lang="en-US" smtClean="0"/>
              <a:t>9</a:t>
            </a:fld>
            <a:endParaRPr lang="en-US"/>
          </a:p>
        </p:txBody>
      </p:sp>
      <p:sp>
        <p:nvSpPr>
          <p:cNvPr id="6" name="Title 1"/>
          <p:cNvSpPr>
            <a:spLocks noGrp="1"/>
          </p:cNvSpPr>
          <p:nvPr>
            <p:ph type="title"/>
          </p:nvPr>
        </p:nvSpPr>
        <p:spPr>
          <a:xfrm>
            <a:off x="329184" y="82296"/>
            <a:ext cx="7886700" cy="1325563"/>
          </a:xfrm>
        </p:spPr>
        <p:txBody>
          <a:bodyPr vert="horz" lIns="91440" tIns="45720" rIns="91440" bIns="45720" rtlCol="0" anchor="ctr">
            <a:normAutofit/>
          </a:bodyPr>
          <a:lstStyle/>
          <a:p>
            <a:r>
              <a:rPr lang="en-US" dirty="0" smtClean="0">
                <a:latin typeface="Helvetica" charset="0"/>
                <a:ea typeface="Helvetica" charset="0"/>
                <a:cs typeface="Helvetica" charset="0"/>
              </a:rPr>
              <a:t>Approach</a:t>
            </a:r>
            <a:endParaRPr lang="en-US" dirty="0">
              <a:latin typeface="Helvetica" charset="0"/>
              <a:ea typeface="Helvetica" charset="0"/>
              <a:cs typeface="Helvetica" charset="0"/>
            </a:endParaRPr>
          </a:p>
        </p:txBody>
      </p:sp>
      <p:cxnSp>
        <p:nvCxnSpPr>
          <p:cNvPr id="7" name="Straight Connector 6"/>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1724" y="1985488"/>
            <a:ext cx="3048001" cy="3600986"/>
          </a:xfrm>
          <a:prstGeom prst="rect">
            <a:avLst/>
          </a:prstGeom>
          <a:noFill/>
        </p:spPr>
        <p:txBody>
          <a:bodyPr wrap="square" rtlCol="0">
            <a:spAutoFit/>
          </a:bodyPr>
          <a:lstStyle/>
          <a:p>
            <a:r>
              <a:rPr lang="en-US" sz="3800" dirty="0" smtClean="0"/>
              <a:t>Traditional:</a:t>
            </a:r>
          </a:p>
          <a:p>
            <a:r>
              <a:rPr lang="en-US" sz="3800" i="1" dirty="0" smtClean="0"/>
              <a:t> </a:t>
            </a:r>
          </a:p>
          <a:p>
            <a:endParaRPr lang="en-US" sz="3800" i="1" dirty="0" smtClean="0"/>
          </a:p>
          <a:p>
            <a:endParaRPr lang="en-US" sz="3800" i="1" dirty="0"/>
          </a:p>
          <a:p>
            <a:r>
              <a:rPr lang="en-US" sz="3800" dirty="0" smtClean="0"/>
              <a:t>New:</a:t>
            </a:r>
          </a:p>
          <a:p>
            <a:r>
              <a:rPr lang="en-US" sz="3800" i="1" dirty="0" smtClean="0"/>
              <a:t> </a:t>
            </a:r>
            <a:endParaRPr lang="en-US" sz="3800" i="1" dirty="0"/>
          </a:p>
        </p:txBody>
      </p:sp>
      <p:sp>
        <p:nvSpPr>
          <p:cNvPr id="9" name="TextBox 8"/>
          <p:cNvSpPr txBox="1"/>
          <p:nvPr/>
        </p:nvSpPr>
        <p:spPr>
          <a:xfrm>
            <a:off x="7486650" y="3577955"/>
            <a:ext cx="1352550" cy="646331"/>
          </a:xfrm>
          <a:prstGeom prst="rect">
            <a:avLst/>
          </a:prstGeom>
          <a:noFill/>
        </p:spPr>
        <p:txBody>
          <a:bodyPr wrap="square" rtlCol="0">
            <a:spAutoFit/>
          </a:bodyPr>
          <a:lstStyle/>
          <a:p>
            <a:pPr algn="ctr"/>
            <a:r>
              <a:rPr lang="en-US" dirty="0" smtClean="0"/>
              <a:t>Information to reduce</a:t>
            </a:r>
            <a:endParaRPr lang="en-US" dirty="0"/>
          </a:p>
        </p:txBody>
      </p:sp>
      <p:cxnSp>
        <p:nvCxnSpPr>
          <p:cNvPr id="10" name="Straight Connector 9"/>
          <p:cNvCxnSpPr/>
          <p:nvPr/>
        </p:nvCxnSpPr>
        <p:spPr>
          <a:xfrm>
            <a:off x="7816612" y="3248655"/>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38260" y="3261024"/>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15192" y="5943250"/>
            <a:ext cx="2049344" cy="369332"/>
          </a:xfrm>
          <a:prstGeom prst="rect">
            <a:avLst/>
          </a:prstGeom>
          <a:noFill/>
        </p:spPr>
        <p:txBody>
          <a:bodyPr wrap="none" rtlCol="0">
            <a:spAutoFit/>
          </a:bodyPr>
          <a:lstStyle/>
          <a:p>
            <a:r>
              <a:rPr lang="en-US" dirty="0" smtClean="0"/>
              <a:t>Information to keep</a:t>
            </a:r>
            <a:endParaRPr lang="en-US" dirty="0"/>
          </a:p>
        </p:txBody>
      </p:sp>
      <p:cxnSp>
        <p:nvCxnSpPr>
          <p:cNvPr id="13" name="Straight Connector 12"/>
          <p:cNvCxnSpPr/>
          <p:nvPr/>
        </p:nvCxnSpPr>
        <p:spPr>
          <a:xfrm>
            <a:off x="7218216" y="55905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39864" y="56028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1771" y="3542674"/>
            <a:ext cx="1353299" cy="646331"/>
          </a:xfrm>
          <a:prstGeom prst="rect">
            <a:avLst/>
          </a:prstGeom>
          <a:noFill/>
        </p:spPr>
        <p:txBody>
          <a:bodyPr wrap="square" rtlCol="0">
            <a:spAutoFit/>
          </a:bodyPr>
          <a:lstStyle/>
          <a:p>
            <a:pPr algn="ctr"/>
            <a:r>
              <a:rPr lang="en-US" dirty="0" smtClean="0"/>
              <a:t>Original information</a:t>
            </a:r>
          </a:p>
        </p:txBody>
      </p:sp>
      <p:cxnSp>
        <p:nvCxnSpPr>
          <p:cNvPr id="18" name="Straight Connector 17"/>
          <p:cNvCxnSpPr/>
          <p:nvPr/>
        </p:nvCxnSpPr>
        <p:spPr>
          <a:xfrm>
            <a:off x="6848740" y="3229206"/>
            <a:ext cx="434886" cy="247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70388" y="3241575"/>
            <a:ext cx="0" cy="36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5232448" y="2587182"/>
                <a:ext cx="3619773"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1</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r>
                        <a:rPr lang="en-US" sz="3500" b="0" i="1" smtClean="0">
                          <a:latin typeface="Cambria Math" charset="0"/>
                        </a:rPr>
                        <m:t>𝐻</m:t>
                      </m:r>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1</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16" name="TextBox 15"/>
              <p:cNvSpPr txBox="1">
                <a:spLocks noRot="1" noChangeAspect="1" noMove="1" noResize="1" noEditPoints="1" noAdjustHandles="1" noChangeArrowheads="1" noChangeShapeType="1" noTextEdit="1"/>
              </p:cNvSpPr>
              <p:nvPr/>
            </p:nvSpPr>
            <p:spPr>
              <a:xfrm>
                <a:off x="5232448" y="2587182"/>
                <a:ext cx="3619773" cy="5386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541801" y="4919862"/>
                <a:ext cx="276582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charset="0"/>
                            </a:rPr>
                          </m:ctrlPr>
                        </m:sSubPr>
                        <m:e>
                          <m:r>
                            <a:rPr lang="en-US" sz="3500" b="0" i="1" smtClean="0">
                              <a:latin typeface="Cambria Math" charset="0"/>
                            </a:rPr>
                            <m:t>𝐿</m:t>
                          </m:r>
                        </m:e>
                        <m:sub>
                          <m:r>
                            <a:rPr lang="en-US" sz="3500" b="0" i="1" smtClean="0">
                              <a:latin typeface="Cambria Math" charset="0"/>
                            </a:rPr>
                            <m:t>2</m:t>
                          </m:r>
                        </m:sub>
                      </m:sSub>
                      <m:d>
                        <m:dPr>
                          <m:ctrlPr>
                            <a:rPr lang="en-US" sz="3500" b="0" i="1" smtClean="0">
                              <a:latin typeface="Cambria Math" charset="0"/>
                            </a:rPr>
                          </m:ctrlPr>
                        </m:dPr>
                        <m:e>
                          <m:r>
                            <a:rPr lang="en-US" sz="3500" b="0" i="1" smtClean="0">
                              <a:latin typeface="Cambria Math" charset="0"/>
                            </a:rPr>
                            <m:t>𝑥</m:t>
                          </m:r>
                        </m:e>
                      </m:d>
                      <m:r>
                        <a:rPr lang="en-US" sz="3500" b="0" i="1" smtClean="0">
                          <a:latin typeface="Cambria Math" charset="0"/>
                        </a:rPr>
                        <m:t>=</m:t>
                      </m:r>
                      <m:sSub>
                        <m:sSubPr>
                          <m:ctrlPr>
                            <a:rPr lang="en-US" sz="3500" b="0" i="1" smtClean="0">
                              <a:latin typeface="Cambria Math" charset="0"/>
                            </a:rPr>
                          </m:ctrlPr>
                        </m:sSubPr>
                        <m:e>
                          <m:r>
                            <a:rPr lang="en-US" sz="3500" b="0" i="1" smtClean="0">
                              <a:latin typeface="Cambria Math" charset="0"/>
                            </a:rPr>
                            <m:t>𝑓</m:t>
                          </m:r>
                        </m:e>
                        <m:sub>
                          <m:r>
                            <a:rPr lang="en-US" sz="3500" b="0" i="1" smtClean="0">
                              <a:latin typeface="Cambria Math" charset="0"/>
                            </a:rPr>
                            <m:t>2</m:t>
                          </m:r>
                        </m:sub>
                      </m:sSub>
                      <m:r>
                        <a:rPr lang="en-US" sz="3500" b="0" i="1" smtClean="0">
                          <a:latin typeface="Cambria Math" charset="0"/>
                        </a:rPr>
                        <m:t>(</m:t>
                      </m:r>
                      <m:r>
                        <a:rPr lang="en-US" sz="3500" b="0" i="1" smtClean="0">
                          <a:latin typeface="Cambria Math" charset="0"/>
                        </a:rPr>
                        <m:t>𝑥</m:t>
                      </m:r>
                      <m:r>
                        <a:rPr lang="en-US" sz="3500" b="0" i="1" smtClean="0">
                          <a:latin typeface="Cambria Math" charset="0"/>
                        </a:rPr>
                        <m:t>)</m:t>
                      </m:r>
                    </m:oMath>
                  </m:oMathPara>
                </a14:m>
                <a:endParaRPr lang="en-US" sz="3500" dirty="0"/>
              </a:p>
            </p:txBody>
          </p:sp>
        </mc:Choice>
        <mc:Fallback>
          <p:sp>
            <p:nvSpPr>
              <p:cNvPr id="20" name="TextBox 19"/>
              <p:cNvSpPr txBox="1">
                <a:spLocks noRot="1" noChangeAspect="1" noMove="1" noResize="1" noEditPoints="1" noAdjustHandles="1" noChangeArrowheads="1" noChangeShapeType="1" noTextEdit="1"/>
              </p:cNvSpPr>
              <p:nvPr/>
            </p:nvSpPr>
            <p:spPr>
              <a:xfrm>
                <a:off x="5541801" y="4919862"/>
                <a:ext cx="2765821" cy="53860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4808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82301"/>
            <a:ext cx="7886700" cy="1325563"/>
          </a:xfrm>
        </p:spPr>
        <p:txBody>
          <a:bodyPr vert="horz" lIns="91440" tIns="45720" rIns="91440" bIns="45720" rtlCol="0" anchor="ctr">
            <a:normAutofit/>
          </a:bodyPr>
          <a:lstStyle/>
          <a:p>
            <a:r>
              <a:rPr lang="en-US" dirty="0">
                <a:latin typeface="Helvetica" charset="0"/>
                <a:ea typeface="Helvetica" charset="0"/>
                <a:cs typeface="Helvetica" charset="0"/>
              </a:rPr>
              <a:t>Background</a:t>
            </a:r>
          </a:p>
        </p:txBody>
      </p:sp>
      <p:grpSp>
        <p:nvGrpSpPr>
          <p:cNvPr id="4" name="Group 3"/>
          <p:cNvGrpSpPr/>
          <p:nvPr/>
        </p:nvGrpSpPr>
        <p:grpSpPr>
          <a:xfrm>
            <a:off x="326583" y="2375257"/>
            <a:ext cx="8671643" cy="1920111"/>
            <a:chOff x="535742" y="3108450"/>
            <a:chExt cx="10680604" cy="1910199"/>
          </a:xfrm>
        </p:grpSpPr>
        <p:sp>
          <p:nvSpPr>
            <p:cNvPr id="5" name="Rounded Rectangle 4"/>
            <p:cNvSpPr/>
            <p:nvPr/>
          </p:nvSpPr>
          <p:spPr>
            <a:xfrm>
              <a:off x="535742" y="3108450"/>
              <a:ext cx="2639381" cy="1910199"/>
            </a:xfrm>
            <a:prstGeom prst="roundRect">
              <a:avLst/>
            </a:prstGeom>
            <a:solidFill>
              <a:srgbClr val="558ED5"/>
            </a:solidFill>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Acquisition</a:t>
              </a:r>
            </a:p>
          </p:txBody>
        </p:sp>
        <p:sp>
          <p:nvSpPr>
            <p:cNvPr id="6" name="Rounded Rectangle 5"/>
            <p:cNvSpPr/>
            <p:nvPr/>
          </p:nvSpPr>
          <p:spPr>
            <a:xfrm>
              <a:off x="8205924" y="3108450"/>
              <a:ext cx="3010422" cy="1895601"/>
            </a:xfrm>
            <a:prstGeom prst="round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Data Consumption</a:t>
              </a:r>
            </a:p>
          </p:txBody>
        </p:sp>
        <p:sp>
          <p:nvSpPr>
            <p:cNvPr id="7" name="Rounded Rectangle 6"/>
            <p:cNvSpPr/>
            <p:nvPr/>
          </p:nvSpPr>
          <p:spPr>
            <a:xfrm>
              <a:off x="4034533" y="3108450"/>
              <a:ext cx="3369984" cy="1895601"/>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Storage</a:t>
              </a:r>
              <a:endParaRPr lang="en-US" sz="3000" dirty="0"/>
            </a:p>
            <a:p>
              <a:pPr algn="ctr"/>
              <a:r>
                <a:rPr lang="en-US" sz="3000" dirty="0" smtClean="0"/>
                <a:t>&amp;</a:t>
              </a:r>
            </a:p>
            <a:p>
              <a:pPr algn="ctr"/>
              <a:r>
                <a:rPr lang="en-US" sz="3000" dirty="0" smtClean="0"/>
                <a:t>Transmission</a:t>
              </a:r>
              <a:endParaRPr lang="en-US" sz="3000" dirty="0"/>
            </a:p>
          </p:txBody>
        </p:sp>
      </p:grpSp>
      <p:cxnSp>
        <p:nvCxnSpPr>
          <p:cNvPr id="8" name="Straight Arrow Connector 7"/>
          <p:cNvCxnSpPr/>
          <p:nvPr/>
        </p:nvCxnSpPr>
        <p:spPr>
          <a:xfrm flipV="1">
            <a:off x="2469511" y="3327974"/>
            <a:ext cx="697760"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03380" y="3335312"/>
            <a:ext cx="665076" cy="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83D37755-D871-3243-875F-265DFA9F13A0}" type="slidenum">
              <a:rPr lang="en-US" smtClean="0"/>
              <a:t>90</a:t>
            </a:fld>
            <a:endParaRPr lang="en-US"/>
          </a:p>
        </p:txBody>
      </p:sp>
      <p:cxnSp>
        <p:nvCxnSpPr>
          <p:cNvPr id="11" name="Straight Connector 10"/>
          <p:cNvCxnSpPr/>
          <p:nvPr/>
        </p:nvCxnSpPr>
        <p:spPr>
          <a:xfrm flipV="1">
            <a:off x="326583" y="1166167"/>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88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51980" y="1984471"/>
            <a:ext cx="7606220" cy="2400657"/>
          </a:xfrm>
          <a:prstGeom prst="rect">
            <a:avLst/>
          </a:prstGeom>
          <a:noFill/>
        </p:spPr>
        <p:txBody>
          <a:bodyPr wrap="square" rtlCol="0">
            <a:spAutoFit/>
          </a:bodyPr>
          <a:lstStyle/>
          <a:p>
            <a:r>
              <a:rPr lang="en-US" sz="2500" dirty="0" smtClean="0"/>
              <a:t>Correlation based method   </a:t>
            </a:r>
          </a:p>
          <a:p>
            <a:pPr lvl="1"/>
            <a:endParaRPr lang="en-US" sz="2500" dirty="0" smtClean="0"/>
          </a:p>
          <a:p>
            <a:pPr marL="1257300" lvl="2" indent="-342900">
              <a:buFontTx/>
              <a:buChar char="-"/>
            </a:pPr>
            <a:r>
              <a:rPr lang="en-US" sz="2500" dirty="0" smtClean="0"/>
              <a:t>Given a score how to tell it is foreground or background?</a:t>
            </a:r>
          </a:p>
          <a:p>
            <a:endParaRPr lang="en-US" sz="2500" dirty="0" smtClean="0"/>
          </a:p>
          <a:p>
            <a:endParaRPr lang="en-US" sz="2500" dirty="0" smtClean="0"/>
          </a:p>
        </p:txBody>
      </p:sp>
      <p:sp>
        <p:nvSpPr>
          <p:cNvPr id="2" name="Slide Number Placeholder 1"/>
          <p:cNvSpPr>
            <a:spLocks noGrp="1"/>
          </p:cNvSpPr>
          <p:nvPr>
            <p:ph type="sldNum" sz="quarter" idx="12"/>
          </p:nvPr>
        </p:nvSpPr>
        <p:spPr/>
        <p:txBody>
          <a:bodyPr/>
          <a:lstStyle/>
          <a:p>
            <a:fld id="{83D37755-D871-3243-875F-265DFA9F13A0}" type="slidenum">
              <a:rPr lang="en-US" smtClean="0"/>
              <a:t>91</a:t>
            </a:fld>
            <a:endParaRPr lang="en-US"/>
          </a:p>
        </p:txBody>
      </p:sp>
      <p:sp>
        <p:nvSpPr>
          <p:cNvPr id="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7" name="Straight Connector 6"/>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7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ig1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27" y="1573711"/>
            <a:ext cx="2426873" cy="2426873"/>
          </a:xfrm>
          <a:prstGeom prst="rect">
            <a:avLst/>
          </a:prstGeom>
        </p:spPr>
      </p:pic>
      <p:sp>
        <p:nvSpPr>
          <p:cNvPr id="7" name="Rectangle 6"/>
          <p:cNvSpPr/>
          <p:nvPr/>
        </p:nvSpPr>
        <p:spPr>
          <a:xfrm>
            <a:off x="4743360" y="6352143"/>
            <a:ext cx="3239025" cy="369332"/>
          </a:xfrm>
          <a:prstGeom prst="rect">
            <a:avLst/>
          </a:prstGeom>
        </p:spPr>
        <p:txBody>
          <a:bodyPr wrap="none">
            <a:spAutoFit/>
          </a:bodyPr>
          <a:lstStyle/>
          <a:p>
            <a:r>
              <a:rPr lang="en-US" dirty="0" smtClean="0"/>
              <a:t>Percentage based method (25%)</a:t>
            </a:r>
            <a:endParaRPr lang="en-US" dirty="0"/>
          </a:p>
        </p:txBody>
      </p:sp>
      <p:pic>
        <p:nvPicPr>
          <p:cNvPr id="8" name="test2.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942" y="1646693"/>
            <a:ext cx="2289328" cy="2289328"/>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3021489" y="4318147"/>
            <a:ext cx="2770505" cy="2082165"/>
          </a:xfrm>
          <a:prstGeom prst="rect">
            <a:avLst/>
          </a:prstGeom>
          <a:noFill/>
          <a:ln>
            <a:noFill/>
          </a:ln>
        </p:spPr>
      </p:pic>
      <p:pic>
        <p:nvPicPr>
          <p:cNvPr id="12" name="Picture 11" descr="untitled2.png"/>
          <p:cNvPicPr>
            <a:picLocks noChangeAspect="1"/>
          </p:cNvPicPr>
          <p:nvPr/>
        </p:nvPicPr>
        <p:blipFill rotWithShape="1">
          <a:blip r:embed="rId7">
            <a:extLst>
              <a:ext uri="{28A0092B-C50C-407E-A947-70E740481C1C}">
                <a14:useLocalDpi xmlns:a14="http://schemas.microsoft.com/office/drawing/2010/main" val="0"/>
              </a:ext>
            </a:extLst>
          </a:blip>
          <a:srcRect l="20913" t="8771" r="19566" b="14177"/>
          <a:stretch/>
        </p:blipFill>
        <p:spPr>
          <a:xfrm>
            <a:off x="3276600" y="1547207"/>
            <a:ext cx="2438399" cy="2507220"/>
          </a:xfrm>
          <a:prstGeom prst="rect">
            <a:avLst/>
          </a:prstGeom>
        </p:spPr>
      </p:pic>
      <p:sp>
        <p:nvSpPr>
          <p:cNvPr id="13" name="Up Arrow 12"/>
          <p:cNvSpPr/>
          <p:nvPr/>
        </p:nvSpPr>
        <p:spPr>
          <a:xfrm rot="10800000">
            <a:off x="4295574" y="4013511"/>
            <a:ext cx="336617" cy="406445"/>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g3_4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706" y="4331399"/>
            <a:ext cx="2764537" cy="2077959"/>
          </a:xfrm>
          <a:prstGeom prst="rect">
            <a:avLst/>
          </a:prstGeom>
        </p:spPr>
      </p:pic>
      <p:sp>
        <p:nvSpPr>
          <p:cNvPr id="14" name="Up Arrow 13"/>
          <p:cNvSpPr/>
          <p:nvPr/>
        </p:nvSpPr>
        <p:spPr>
          <a:xfrm>
            <a:off x="7414526" y="3973756"/>
            <a:ext cx="308383" cy="410651"/>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rot="5400000">
            <a:off x="5808712" y="5083037"/>
            <a:ext cx="357502" cy="544928"/>
          </a:xfrm>
          <a:prstGeom prst="upArrow">
            <a:avLst/>
          </a:prstGeom>
          <a:solidFill>
            <a:schemeClr val="tx2"/>
          </a:solidFill>
          <a:ln>
            <a:solidFill>
              <a:schemeClr val="tx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D37755-D871-3243-875F-265DFA9F13A0}" type="slidenum">
              <a:rPr lang="en-US" smtClean="0"/>
              <a:t>92</a:t>
            </a:fld>
            <a:endParaRPr lang="en-US"/>
          </a:p>
        </p:txBody>
      </p:sp>
      <p:sp>
        <p:nvSpPr>
          <p:cNvPr id="16" name="Title 1"/>
          <p:cNvSpPr txBox="1">
            <a:spLocks/>
          </p:cNvSpPr>
          <p:nvPr/>
        </p:nvSpPr>
        <p:spPr>
          <a:xfrm>
            <a:off x="329184" y="82296"/>
            <a:ext cx="9144000" cy="1325880"/>
          </a:xfrm>
          <a:prstGeom prst="rect">
            <a:avLst/>
          </a:prstGeom>
        </p:spPr>
        <p:txBody>
          <a:bodyPr vert="horz" lIns="91440" tIns="45720" rIns="91440" bIns="45720" rtlCol="0" anchor="ctr">
            <a:normAutofit/>
          </a:bodyPr>
          <a:lstStyle>
            <a:lvl1pPr>
              <a:lnSpc>
                <a:spcPct val="90000"/>
              </a:lnSpc>
              <a:spcBef>
                <a:spcPct val="0"/>
              </a:spcBef>
              <a:buNone/>
              <a:defRPr sz="4400">
                <a:latin typeface="Helvetica" charset="0"/>
                <a:ea typeface="Helvetica" charset="0"/>
                <a:cs typeface="Helvetica" charset="0"/>
              </a:defRPr>
            </a:lvl1pPr>
          </a:lstStyle>
          <a:p>
            <a:r>
              <a:rPr lang="en-US" dirty="0"/>
              <a:t>Foreground / background separation</a:t>
            </a:r>
          </a:p>
        </p:txBody>
      </p:sp>
      <p:cxnSp>
        <p:nvCxnSpPr>
          <p:cNvPr id="18" name="Straight Connector 17"/>
          <p:cNvCxnSpPr/>
          <p:nvPr/>
        </p:nvCxnSpPr>
        <p:spPr>
          <a:xfrm flipV="1">
            <a:off x="329184" y="1441982"/>
            <a:ext cx="8353591" cy="13279"/>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32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8"/>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repeatCount="indefinite" fill="hold" display="0">
                  <p:stCondLst>
                    <p:cond delay="indefinite"/>
                  </p:stCondLst>
                </p:cTn>
                <p:tgtEl>
                  <p:spTgt spid="8"/>
                </p:tgtEl>
              </p:cMediaNode>
            </p:video>
          </p:childTnLst>
        </p:cTn>
      </p:par>
    </p:tnLst>
    <p:bldLst>
      <p:bldP spid="13"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SSIM	</a:t>
            </a:r>
            <a:endParaRPr lang="en-US" dirty="0"/>
          </a:p>
        </p:txBody>
      </p:sp>
      <p:pic>
        <p:nvPicPr>
          <p:cNvPr id="5" name="Content Placeholder 4"/>
          <p:cNvPicPr>
            <a:picLocks noGrp="1" noChangeAspect="1"/>
          </p:cNvPicPr>
          <p:nvPr>
            <p:ph idx="1"/>
          </p:nvPr>
        </p:nvPicPr>
        <p:blipFill>
          <a:blip r:embed="rId2"/>
          <a:stretch>
            <a:fillRect/>
          </a:stretch>
        </p:blipFill>
        <p:spPr>
          <a:xfrm>
            <a:off x="2387600" y="3556794"/>
            <a:ext cx="4368800" cy="889000"/>
          </a:xfrm>
          <a:prstGeom prst="rect">
            <a:avLst/>
          </a:prstGeom>
        </p:spPr>
      </p:pic>
      <p:sp>
        <p:nvSpPr>
          <p:cNvPr id="4" name="Slide Number Placeholder 3"/>
          <p:cNvSpPr>
            <a:spLocks noGrp="1"/>
          </p:cNvSpPr>
          <p:nvPr>
            <p:ph type="sldNum" sz="quarter" idx="12"/>
          </p:nvPr>
        </p:nvSpPr>
        <p:spPr/>
        <p:txBody>
          <a:bodyPr/>
          <a:lstStyle/>
          <a:p>
            <a:fld id="{83D37755-D871-3243-875F-265DFA9F13A0}" type="slidenum">
              <a:rPr lang="en-US" smtClean="0"/>
              <a:t>93</a:t>
            </a:fld>
            <a:endParaRPr lang="en-US"/>
          </a:p>
        </p:txBody>
      </p:sp>
    </p:spTree>
    <p:extLst>
      <p:ext uri="{BB962C8B-B14F-4D97-AF65-F5344CB8AC3E}">
        <p14:creationId xmlns:p14="http://schemas.microsoft.com/office/powerpoint/2010/main" val="158099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21979</TotalTime>
  <Words>7155</Words>
  <Application>Microsoft Macintosh PowerPoint</Application>
  <PresentationFormat>On-screen Show (4:3)</PresentationFormat>
  <Paragraphs>1103</Paragraphs>
  <Slides>93</Slides>
  <Notes>90</Notes>
  <HiddenSlides>9</HiddenSlides>
  <MMClips>12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Calibri</vt:lpstr>
      <vt:lpstr>Calibri (Body)</vt:lpstr>
      <vt:lpstr>Calibri Light</vt:lpstr>
      <vt:lpstr>Cambria Math</vt:lpstr>
      <vt:lpstr>DengXian</vt:lpstr>
      <vt:lpstr>Gill Sans</vt:lpstr>
      <vt:lpstr>Helvetica</vt:lpstr>
      <vt:lpstr>Mangal</vt:lpstr>
      <vt:lpstr>Times New Roman</vt:lpstr>
      <vt:lpstr>Zapf Dingbats</vt:lpstr>
      <vt:lpstr>宋体</vt:lpstr>
      <vt:lpstr>等线</vt:lpstr>
      <vt:lpstr>Arial</vt:lpstr>
      <vt:lpstr>Office Theme</vt:lpstr>
      <vt:lpstr>Document</vt:lpstr>
      <vt:lpstr>Generic Framework for Prioritizing Content of Interest in Multimedia Data Compression</vt:lpstr>
      <vt:lpstr>Data </vt:lpstr>
      <vt:lpstr>PowerPoint Presentation</vt:lpstr>
      <vt:lpstr>Motivating example</vt:lpstr>
      <vt:lpstr>Extreme compression: image</vt:lpstr>
      <vt:lpstr>Motivating example</vt:lpstr>
      <vt:lpstr>Extreme compression: video</vt:lpstr>
      <vt:lpstr>Problem of interest</vt:lpstr>
      <vt:lpstr>Approach</vt:lpstr>
      <vt:lpstr>PowerPoint Presentation</vt:lpstr>
      <vt:lpstr>PowerPoint Presentation</vt:lpstr>
      <vt:lpstr>PowerPoint Presentation</vt:lpstr>
      <vt:lpstr>PowerPoint Presentation</vt:lpstr>
      <vt:lpstr>Video Compression</vt:lpstr>
      <vt:lpstr>PowerPoint Presentation</vt:lpstr>
      <vt:lpstr>Approach</vt:lpstr>
      <vt:lpstr>Key Observation </vt:lpstr>
      <vt:lpstr>PowerPoint Presentation</vt:lpstr>
      <vt:lpstr>PowerPoint Presentation</vt:lpstr>
      <vt:lpstr>PowerPoint Presentation</vt:lpstr>
      <vt:lpstr>Refine the result: Key Observation </vt:lpstr>
      <vt:lpstr>PowerPoint Presentation</vt:lpstr>
      <vt:lpstr>Refine the result Mathematical Morphology</vt:lpstr>
      <vt:lpstr>Overall approach</vt:lpstr>
      <vt:lpstr>PowerPoint Presentation</vt:lpstr>
      <vt:lpstr>Results 1: compression ratio</vt:lpstr>
      <vt:lpstr>Result: compression ratio</vt:lpstr>
      <vt:lpstr>Quickly moving foreground objects</vt:lpstr>
      <vt:lpstr>Sliding window</vt:lpstr>
      <vt:lpstr>PowerPoint Presentation</vt:lpstr>
      <vt:lpstr>Analysis-aware compression</vt:lpstr>
      <vt:lpstr>Analysis-preserve vs analysis-aware</vt:lpstr>
      <vt:lpstr>Analysis-aware compression</vt:lpstr>
      <vt:lpstr>Analysis-aware compression</vt:lpstr>
      <vt:lpstr>Analysis-aware compression</vt:lpstr>
      <vt:lpstr>Evaluation (generated data)</vt:lpstr>
      <vt:lpstr>Evaluation (real video)</vt:lpstr>
      <vt:lpstr>Method summary </vt:lpstr>
      <vt:lpstr>PowerPoint Presentation</vt:lpstr>
      <vt:lpstr>PowerPoint Presentation</vt:lpstr>
      <vt:lpstr>PowerPoint Presentation</vt:lpstr>
      <vt:lpstr>Background: BLE Beacon technology application</vt:lpstr>
      <vt:lpstr>Why store multimedia data into beacon devices?</vt:lpstr>
      <vt:lpstr>Challenge: Battery Life constraint</vt:lpstr>
      <vt:lpstr>Challenge: Battery Life constraint</vt:lpstr>
      <vt:lpstr>Challenge: BLE packet format</vt:lpstr>
      <vt:lpstr>Challenge: traditional compression is not good enough</vt:lpstr>
      <vt:lpstr>Projects</vt:lpstr>
      <vt:lpstr>Projects</vt:lpstr>
      <vt:lpstr>PowerPoint Presentation</vt:lpstr>
      <vt:lpstr>Binary image: approach</vt:lpstr>
      <vt:lpstr>Patch-based compression</vt:lpstr>
      <vt:lpstr>Compression result</vt:lpstr>
      <vt:lpstr>Overall process</vt:lpstr>
      <vt:lpstr>Evaluation</vt:lpstr>
      <vt:lpstr>Evaluation</vt:lpstr>
      <vt:lpstr>Evaluation</vt:lpstr>
      <vt:lpstr>Navigation test</vt:lpstr>
      <vt:lpstr>Color image: approach</vt:lpstr>
      <vt:lpstr>Segmentation</vt:lpstr>
      <vt:lpstr>System</vt:lpstr>
      <vt:lpstr>IMU-guided multi-view capture</vt:lpstr>
      <vt:lpstr>A widely-applicable multi-view capture optimization</vt:lpstr>
      <vt:lpstr>Image encoding</vt:lpstr>
      <vt:lpstr>Data size</vt:lpstr>
      <vt:lpstr>Evaluation</vt:lpstr>
      <vt:lpstr>Evaluation</vt:lpstr>
      <vt:lpstr>Evaluation</vt:lpstr>
      <vt:lpstr>Evaluation (user study)</vt:lpstr>
      <vt:lpstr>Projects</vt:lpstr>
      <vt:lpstr>PowerPoint Presentation</vt:lpstr>
      <vt:lpstr>Data to store in the system</vt:lpstr>
      <vt:lpstr>Visual feature selection</vt:lpstr>
      <vt:lpstr>A widely-applicable visual feature selection method</vt:lpstr>
      <vt:lpstr>Data size</vt:lpstr>
      <vt:lpstr>PowerPoint Presentation</vt:lpstr>
      <vt:lpstr>Evaluation</vt:lpstr>
      <vt:lpstr>Method Summary</vt:lpstr>
      <vt:lpstr>PowerPoint Presentation</vt:lpstr>
      <vt:lpstr>PowerPoint Presentation</vt:lpstr>
      <vt:lpstr>PowerPoint Presentation</vt:lpstr>
      <vt:lpstr>PowerPoint Presentation</vt:lpstr>
      <vt:lpstr>PowerPoint Presentation</vt:lpstr>
      <vt:lpstr>Approach</vt:lpstr>
      <vt:lpstr>PowerPoint Presentation</vt:lpstr>
      <vt:lpstr>Analysis-aware compression</vt:lpstr>
      <vt:lpstr>PowerPoint Presentation</vt:lpstr>
      <vt:lpstr>PowerPoint Presentation</vt:lpstr>
      <vt:lpstr>Video</vt:lpstr>
      <vt:lpstr>Background</vt:lpstr>
      <vt:lpstr>PowerPoint Presentation</vt:lpstr>
      <vt:lpstr>PowerPoint Presentation</vt:lpstr>
      <vt:lpstr>SSIM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Shao</dc:creator>
  <cp:lastModifiedBy>Chong Shao</cp:lastModifiedBy>
  <cp:revision>981</cp:revision>
  <dcterms:created xsi:type="dcterms:W3CDTF">2017-02-13T04:25:39Z</dcterms:created>
  <dcterms:modified xsi:type="dcterms:W3CDTF">2017-04-03T19:06:36Z</dcterms:modified>
</cp:coreProperties>
</file>